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TAN Pearl" charset="1" panose="00000000000000000000"/>
      <p:regular r:id="rId12"/>
    </p:embeddedFont>
    <p:embeddedFont>
      <p:font typeface="Amazing Grotesk Semi-Bold" charset="1" panose="02000703050000020004"/>
      <p:regular r:id="rId13"/>
    </p:embeddedFont>
    <p:embeddedFont>
      <p:font typeface="Noto Serif" charset="1" panose="02020600060500020200"/>
      <p:regular r:id="rId14"/>
    </p:embeddedFont>
    <p:embeddedFont>
      <p:font typeface="Amazing Grotesk" charset="1" panose="02000503040000020004"/>
      <p:regular r:id="rId15"/>
    </p:embeddedFont>
    <p:embeddedFont>
      <p:font typeface="Just Another Hand" charset="1" panose="02000506000000020003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jpe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9.jpeg" Type="http://schemas.openxmlformats.org/officeDocument/2006/relationships/image"/><Relationship Id="rId4" Target="../media/image10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2.png" Type="http://schemas.openxmlformats.org/officeDocument/2006/relationships/image"/><Relationship Id="rId5" Target="../media/image10.pn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892" t="-24621" r="0" b="-2275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9010374">
            <a:off x="-6702729" y="6347571"/>
            <a:ext cx="17649208" cy="6161178"/>
          </a:xfrm>
          <a:custGeom>
            <a:avLst/>
            <a:gdLst/>
            <a:ahLst/>
            <a:cxnLst/>
            <a:rect r="r" b="b" t="t" l="l"/>
            <a:pathLst>
              <a:path h="6161178" w="17649208">
                <a:moveTo>
                  <a:pt x="0" y="6161178"/>
                </a:moveTo>
                <a:lnTo>
                  <a:pt x="17649209" y="6161178"/>
                </a:lnTo>
                <a:lnTo>
                  <a:pt x="17649209" y="0"/>
                </a:lnTo>
                <a:lnTo>
                  <a:pt x="0" y="0"/>
                </a:lnTo>
                <a:lnTo>
                  <a:pt x="0" y="616117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606" r="-606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409978">
            <a:off x="7047932" y="-2828708"/>
            <a:ext cx="13865705" cy="4840391"/>
          </a:xfrm>
          <a:custGeom>
            <a:avLst/>
            <a:gdLst/>
            <a:ahLst/>
            <a:cxnLst/>
            <a:rect r="r" b="b" t="t" l="l"/>
            <a:pathLst>
              <a:path h="4840391" w="13865705">
                <a:moveTo>
                  <a:pt x="0" y="0"/>
                </a:moveTo>
                <a:lnTo>
                  <a:pt x="13865705" y="0"/>
                </a:lnTo>
                <a:lnTo>
                  <a:pt x="13865705" y="4840391"/>
                </a:lnTo>
                <a:lnTo>
                  <a:pt x="0" y="48403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606" r="-606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09928" y="1567824"/>
            <a:ext cx="6013180" cy="8108859"/>
          </a:xfrm>
          <a:custGeom>
            <a:avLst/>
            <a:gdLst/>
            <a:ahLst/>
            <a:cxnLst/>
            <a:rect r="r" b="b" t="t" l="l"/>
            <a:pathLst>
              <a:path h="8108859" w="6013180">
                <a:moveTo>
                  <a:pt x="0" y="0"/>
                </a:moveTo>
                <a:lnTo>
                  <a:pt x="6013179" y="0"/>
                </a:lnTo>
                <a:lnTo>
                  <a:pt x="6013179" y="8108859"/>
                </a:lnTo>
                <a:lnTo>
                  <a:pt x="0" y="81088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7978" t="-7588" r="-26718" b="-7127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550176" y="4355851"/>
            <a:ext cx="8163442" cy="4216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66"/>
              </a:lnSpc>
            </a:pPr>
            <a:r>
              <a:rPr lang="en-US" sz="10160" spc="30">
                <a:solidFill>
                  <a:srgbClr val="FFFFFF"/>
                </a:solidFill>
                <a:latin typeface="TAN Pearl"/>
                <a:ea typeface="TAN Pearl"/>
                <a:cs typeface="TAN Pearl"/>
                <a:sym typeface="TAN Pearl"/>
              </a:rPr>
              <a:t>SVATÁ LUCIE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2055457">
            <a:off x="9221502" y="2090546"/>
            <a:ext cx="3540043" cy="2251920"/>
          </a:xfrm>
          <a:custGeom>
            <a:avLst/>
            <a:gdLst/>
            <a:ahLst/>
            <a:cxnLst/>
            <a:rect r="r" b="b" t="t" l="l"/>
            <a:pathLst>
              <a:path h="2251920" w="3540043">
                <a:moveTo>
                  <a:pt x="0" y="0"/>
                </a:moveTo>
                <a:lnTo>
                  <a:pt x="3540043" y="0"/>
                </a:lnTo>
                <a:lnTo>
                  <a:pt x="3540043" y="2251920"/>
                </a:lnTo>
                <a:lnTo>
                  <a:pt x="0" y="22519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90169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892" t="-24621" r="0" b="-2275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311473">
            <a:off x="5667402" y="4394969"/>
            <a:ext cx="12589854" cy="3005828"/>
          </a:xfrm>
          <a:custGeom>
            <a:avLst/>
            <a:gdLst/>
            <a:ahLst/>
            <a:cxnLst/>
            <a:rect r="r" b="b" t="t" l="l"/>
            <a:pathLst>
              <a:path h="3005828" w="12589854">
                <a:moveTo>
                  <a:pt x="0" y="0"/>
                </a:moveTo>
                <a:lnTo>
                  <a:pt x="12589854" y="0"/>
                </a:lnTo>
                <a:lnTo>
                  <a:pt x="12589854" y="3005827"/>
                </a:lnTo>
                <a:lnTo>
                  <a:pt x="0" y="30058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9938476" y="-1169065"/>
            <a:ext cx="8493763" cy="12625129"/>
            <a:chOff x="0" y="0"/>
            <a:chExt cx="3175000" cy="47193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0320" y="21590"/>
              <a:ext cx="3154680" cy="4697730"/>
            </a:xfrm>
            <a:custGeom>
              <a:avLst/>
              <a:gdLst/>
              <a:ahLst/>
              <a:cxnLst/>
              <a:rect r="r" b="b" t="t" l="l"/>
              <a:pathLst>
                <a:path h="4697730" w="3154680">
                  <a:moveTo>
                    <a:pt x="3154680" y="4697730"/>
                  </a:moveTo>
                  <a:lnTo>
                    <a:pt x="215900" y="4697730"/>
                  </a:lnTo>
                  <a:cubicBezTo>
                    <a:pt x="215900" y="4697730"/>
                    <a:pt x="215900" y="4654550"/>
                    <a:pt x="194310" y="4611370"/>
                  </a:cubicBezTo>
                  <a:cubicBezTo>
                    <a:pt x="172720" y="4568190"/>
                    <a:pt x="172720" y="4461510"/>
                    <a:pt x="172720" y="4418330"/>
                  </a:cubicBezTo>
                  <a:cubicBezTo>
                    <a:pt x="172720" y="4375150"/>
                    <a:pt x="86360" y="4246880"/>
                    <a:pt x="86360" y="4246880"/>
                  </a:cubicBezTo>
                  <a:cubicBezTo>
                    <a:pt x="0" y="4118610"/>
                    <a:pt x="21590" y="3967480"/>
                    <a:pt x="21590" y="3925570"/>
                  </a:cubicBezTo>
                  <a:cubicBezTo>
                    <a:pt x="21590" y="3882390"/>
                    <a:pt x="43180" y="3818890"/>
                    <a:pt x="86360" y="3754120"/>
                  </a:cubicBezTo>
                  <a:cubicBezTo>
                    <a:pt x="129540" y="3689350"/>
                    <a:pt x="129540" y="3517900"/>
                    <a:pt x="129540" y="3517900"/>
                  </a:cubicBezTo>
                  <a:lnTo>
                    <a:pt x="129540" y="3389630"/>
                  </a:lnTo>
                  <a:lnTo>
                    <a:pt x="129540" y="3261360"/>
                  </a:lnTo>
                  <a:lnTo>
                    <a:pt x="172720" y="3133090"/>
                  </a:lnTo>
                  <a:lnTo>
                    <a:pt x="151130" y="3004820"/>
                  </a:lnTo>
                  <a:cubicBezTo>
                    <a:pt x="151130" y="3004820"/>
                    <a:pt x="129540" y="2918460"/>
                    <a:pt x="151130" y="2876550"/>
                  </a:cubicBezTo>
                  <a:cubicBezTo>
                    <a:pt x="172720" y="2833370"/>
                    <a:pt x="151130" y="2854960"/>
                    <a:pt x="151130" y="2833370"/>
                  </a:cubicBezTo>
                  <a:cubicBezTo>
                    <a:pt x="151130" y="2811780"/>
                    <a:pt x="151130" y="2768600"/>
                    <a:pt x="151130" y="2768600"/>
                  </a:cubicBezTo>
                  <a:lnTo>
                    <a:pt x="151130" y="2531110"/>
                  </a:lnTo>
                  <a:lnTo>
                    <a:pt x="237490" y="2316480"/>
                  </a:lnTo>
                  <a:lnTo>
                    <a:pt x="259080" y="1995170"/>
                  </a:lnTo>
                  <a:lnTo>
                    <a:pt x="302260" y="1737360"/>
                  </a:lnTo>
                  <a:cubicBezTo>
                    <a:pt x="302260" y="1737360"/>
                    <a:pt x="302260" y="1416050"/>
                    <a:pt x="302260" y="1394460"/>
                  </a:cubicBezTo>
                  <a:cubicBezTo>
                    <a:pt x="302260" y="1372870"/>
                    <a:pt x="302260" y="1223010"/>
                    <a:pt x="280670" y="1179830"/>
                  </a:cubicBezTo>
                  <a:cubicBezTo>
                    <a:pt x="259080" y="1136650"/>
                    <a:pt x="387350" y="793750"/>
                    <a:pt x="387350" y="793750"/>
                  </a:cubicBezTo>
                  <a:lnTo>
                    <a:pt x="452120" y="557530"/>
                  </a:lnTo>
                  <a:cubicBezTo>
                    <a:pt x="452120" y="557530"/>
                    <a:pt x="452120" y="257810"/>
                    <a:pt x="473710" y="193040"/>
                  </a:cubicBezTo>
                  <a:cubicBezTo>
                    <a:pt x="495300" y="128270"/>
                    <a:pt x="560070" y="86360"/>
                    <a:pt x="560070" y="86360"/>
                  </a:cubicBezTo>
                  <a:cubicBezTo>
                    <a:pt x="560070" y="86360"/>
                    <a:pt x="624840" y="64770"/>
                    <a:pt x="624840" y="64770"/>
                  </a:cubicBezTo>
                  <a:cubicBezTo>
                    <a:pt x="668020" y="21590"/>
                    <a:pt x="731520" y="21590"/>
                    <a:pt x="731520" y="21590"/>
                  </a:cubicBezTo>
                  <a:cubicBezTo>
                    <a:pt x="731520" y="21590"/>
                    <a:pt x="881380" y="0"/>
                    <a:pt x="924560" y="21590"/>
                  </a:cubicBezTo>
                  <a:cubicBezTo>
                    <a:pt x="967740" y="43180"/>
                    <a:pt x="1139190" y="43180"/>
                    <a:pt x="1139190" y="43180"/>
                  </a:cubicBezTo>
                  <a:cubicBezTo>
                    <a:pt x="1203960" y="0"/>
                    <a:pt x="1332230" y="64770"/>
                    <a:pt x="1332230" y="64770"/>
                  </a:cubicBezTo>
                  <a:lnTo>
                    <a:pt x="1525270" y="86360"/>
                  </a:lnTo>
                  <a:cubicBezTo>
                    <a:pt x="1611630" y="43180"/>
                    <a:pt x="1718310" y="64770"/>
                    <a:pt x="1718310" y="64770"/>
                  </a:cubicBezTo>
                  <a:cubicBezTo>
                    <a:pt x="1718310" y="64770"/>
                    <a:pt x="1824990" y="64770"/>
                    <a:pt x="1868170" y="86360"/>
                  </a:cubicBezTo>
                  <a:cubicBezTo>
                    <a:pt x="1911350" y="107950"/>
                    <a:pt x="1996440" y="86360"/>
                    <a:pt x="1996440" y="86360"/>
                  </a:cubicBezTo>
                  <a:lnTo>
                    <a:pt x="2039620" y="107950"/>
                  </a:lnTo>
                  <a:cubicBezTo>
                    <a:pt x="2082800" y="86360"/>
                    <a:pt x="2125980" y="107950"/>
                    <a:pt x="2125980" y="107950"/>
                  </a:cubicBezTo>
                  <a:cubicBezTo>
                    <a:pt x="2169160" y="151130"/>
                    <a:pt x="2319020" y="151130"/>
                    <a:pt x="2319020" y="151130"/>
                  </a:cubicBezTo>
                  <a:lnTo>
                    <a:pt x="2447290" y="172720"/>
                  </a:lnTo>
                  <a:cubicBezTo>
                    <a:pt x="2490470" y="194310"/>
                    <a:pt x="2597150" y="172720"/>
                    <a:pt x="2597150" y="172720"/>
                  </a:cubicBezTo>
                  <a:cubicBezTo>
                    <a:pt x="2597150" y="172720"/>
                    <a:pt x="2768600" y="129540"/>
                    <a:pt x="2854960" y="129540"/>
                  </a:cubicBezTo>
                  <a:cubicBezTo>
                    <a:pt x="2941320" y="129540"/>
                    <a:pt x="3154680" y="172720"/>
                    <a:pt x="3154680" y="172720"/>
                  </a:cubicBezTo>
                  <a:lnTo>
                    <a:pt x="3154680" y="4697730"/>
                  </a:lnTo>
                  <a:close/>
                </a:path>
              </a:pathLst>
            </a:custGeom>
            <a:blipFill>
              <a:blip r:embed="rId4"/>
              <a:stretch>
                <a:fillRect l="-1906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175000" cy="4719320"/>
            </a:xfrm>
            <a:custGeom>
              <a:avLst/>
              <a:gdLst/>
              <a:ahLst/>
              <a:cxnLst/>
              <a:rect r="r" b="b" t="t" l="l"/>
              <a:pathLst>
                <a:path h="4719320" w="3175000">
                  <a:moveTo>
                    <a:pt x="3175000" y="4719320"/>
                  </a:moveTo>
                  <a:lnTo>
                    <a:pt x="0" y="4719320"/>
                  </a:lnTo>
                  <a:lnTo>
                    <a:pt x="0" y="0"/>
                  </a:lnTo>
                  <a:lnTo>
                    <a:pt x="3175000" y="0"/>
                  </a:lnTo>
                  <a:lnTo>
                    <a:pt x="3175000" y="4719320"/>
                  </a:lnTo>
                  <a:close/>
                </a:path>
              </a:pathLst>
            </a:custGeom>
            <a:blipFill>
              <a:blip r:embed="rId5"/>
              <a:stretch>
                <a:fillRect l="-4322" t="-3535" r="-518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490777" y="1949754"/>
            <a:ext cx="8447699" cy="1393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65"/>
              </a:lnSpc>
            </a:pPr>
            <a:r>
              <a:rPr lang="en-US" sz="7700" spc="207" b="true">
                <a:solidFill>
                  <a:srgbClr val="4B3B33"/>
                </a:solidFill>
                <a:latin typeface="Amazing Grotesk Semi-Bold"/>
                <a:ea typeface="Amazing Grotesk Semi-Bold"/>
                <a:cs typeface="Amazing Grotesk Semi-Bold"/>
                <a:sym typeface="Amazing Grotesk Semi-Bold"/>
              </a:rPr>
              <a:t>Co o ní víme?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15759" y="4025756"/>
            <a:ext cx="8903843" cy="5232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3"/>
              </a:lnSpc>
            </a:pPr>
            <a:r>
              <a:rPr lang="en-US" sz="3641">
                <a:solidFill>
                  <a:srgbClr val="4B3B33"/>
                </a:solidFill>
                <a:latin typeface="Noto Serif"/>
                <a:ea typeface="Noto Serif"/>
                <a:cs typeface="Noto Serif"/>
                <a:sym typeface="Noto Serif"/>
              </a:rPr>
              <a:t>Životopisné záznamy o Lucii pocházejí až ze 6. století. Mnoho jejích životopisů je složeno z různých legend.</a:t>
            </a:r>
          </a:p>
          <a:p>
            <a:pPr algn="l">
              <a:lnSpc>
                <a:spcPts val="5243"/>
              </a:lnSpc>
            </a:pPr>
          </a:p>
          <a:p>
            <a:pPr algn="l">
              <a:lnSpc>
                <a:spcPts val="5243"/>
              </a:lnSpc>
            </a:pPr>
            <a:r>
              <a:rPr lang="en-US" sz="3641">
                <a:solidFill>
                  <a:srgbClr val="4B3B33"/>
                </a:solidFill>
                <a:latin typeface="Noto Serif"/>
                <a:ea typeface="Noto Serif"/>
                <a:cs typeface="Noto Serif"/>
                <a:sym typeface="Noto Serif"/>
              </a:rPr>
              <a:t>Narodila se v Syrakusách na Sicílii pravděpodobně před rokem 290 do lépe situované rodiny.</a:t>
            </a:r>
          </a:p>
          <a:p>
            <a:pPr algn="l">
              <a:lnSpc>
                <a:spcPts val="5243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892" t="-24621" r="0" b="-2275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495727" y="2831596"/>
            <a:ext cx="12642153" cy="7776627"/>
          </a:xfrm>
          <a:custGeom>
            <a:avLst/>
            <a:gdLst/>
            <a:ahLst/>
            <a:cxnLst/>
            <a:rect r="r" b="b" t="t" l="l"/>
            <a:pathLst>
              <a:path h="7776627" w="12642153">
                <a:moveTo>
                  <a:pt x="0" y="0"/>
                </a:moveTo>
                <a:lnTo>
                  <a:pt x="12642153" y="0"/>
                </a:lnTo>
                <a:lnTo>
                  <a:pt x="12642153" y="7776626"/>
                </a:lnTo>
                <a:lnTo>
                  <a:pt x="0" y="77766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39" r="0" b="-11073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942302" y="7189120"/>
            <a:ext cx="4303777" cy="8805683"/>
          </a:xfrm>
          <a:custGeom>
            <a:avLst/>
            <a:gdLst/>
            <a:ahLst/>
            <a:cxnLst/>
            <a:rect r="r" b="b" t="t" l="l"/>
            <a:pathLst>
              <a:path h="8805683" w="4303777">
                <a:moveTo>
                  <a:pt x="0" y="0"/>
                </a:moveTo>
                <a:lnTo>
                  <a:pt x="4303778" y="0"/>
                </a:lnTo>
                <a:lnTo>
                  <a:pt x="4303778" y="8805682"/>
                </a:lnTo>
                <a:lnTo>
                  <a:pt x="0" y="88056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15471">
            <a:off x="11419618" y="2761728"/>
            <a:ext cx="7055876" cy="403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27"/>
              </a:lnSpc>
            </a:pPr>
            <a:r>
              <a:rPr lang="en-US" sz="36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... ji uvádí jako dívku, která pocházela ze vznešené rodiny a která snad již v dětském věku, jako křesťanská dívka, </a:t>
            </a:r>
          </a:p>
          <a:p>
            <a:pPr algn="l">
              <a:lnSpc>
                <a:spcPts val="5327"/>
              </a:lnSpc>
            </a:pPr>
            <a:r>
              <a:rPr lang="en-US" sz="36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z lásky ke Kristu učinila slib zachování panenské čistoty.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765284" y="971550"/>
            <a:ext cx="9584256" cy="1228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94"/>
              </a:lnSpc>
            </a:pPr>
            <a:r>
              <a:rPr lang="en-US" sz="7700" spc="207" b="true">
                <a:solidFill>
                  <a:srgbClr val="4B3B33"/>
                </a:solidFill>
                <a:latin typeface="Amazing Grotesk Semi-Bold"/>
                <a:ea typeface="Amazing Grotesk Semi-Bold"/>
                <a:cs typeface="Amazing Grotesk Semi-Bold"/>
                <a:sym typeface="Amazing Grotesk Semi-Bold"/>
              </a:rPr>
              <a:t>Legenda...</a:t>
            </a:r>
          </a:p>
        </p:txBody>
      </p:sp>
      <p:sp>
        <p:nvSpPr>
          <p:cNvPr name="Freeform 7" id="7"/>
          <p:cNvSpPr/>
          <p:nvPr/>
        </p:nvSpPr>
        <p:spPr>
          <a:xfrm flipH="false" flipV="true" rot="2155138">
            <a:off x="12107851" y="-1133242"/>
            <a:ext cx="10302899" cy="3596648"/>
          </a:xfrm>
          <a:custGeom>
            <a:avLst/>
            <a:gdLst/>
            <a:ahLst/>
            <a:cxnLst/>
            <a:rect r="r" b="b" t="t" l="l"/>
            <a:pathLst>
              <a:path h="3596648" w="10302899">
                <a:moveTo>
                  <a:pt x="0" y="3596648"/>
                </a:moveTo>
                <a:lnTo>
                  <a:pt x="10302898" y="3596648"/>
                </a:lnTo>
                <a:lnTo>
                  <a:pt x="10302898" y="0"/>
                </a:lnTo>
                <a:lnTo>
                  <a:pt x="0" y="0"/>
                </a:lnTo>
                <a:lnTo>
                  <a:pt x="0" y="359664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606" r="-606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892" t="-24621" r="0" b="-2275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58020" y="1693737"/>
            <a:ext cx="9871882" cy="1396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91"/>
              </a:lnSpc>
            </a:pPr>
            <a:r>
              <a:rPr lang="en-US" sz="8763" spc="236">
                <a:solidFill>
                  <a:srgbClr val="000000"/>
                </a:solidFill>
                <a:latin typeface="Amazing Grotesk"/>
                <a:ea typeface="Amazing Grotesk"/>
                <a:cs typeface="Amazing Grotesk"/>
                <a:sym typeface="Amazing Grotesk"/>
              </a:rPr>
              <a:t>Matka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10409978">
            <a:off x="9622214" y="-2460600"/>
            <a:ext cx="10987231" cy="3835543"/>
          </a:xfrm>
          <a:custGeom>
            <a:avLst/>
            <a:gdLst/>
            <a:ahLst/>
            <a:cxnLst/>
            <a:rect r="r" b="b" t="t" l="l"/>
            <a:pathLst>
              <a:path h="3835543" w="10987231">
                <a:moveTo>
                  <a:pt x="0" y="0"/>
                </a:moveTo>
                <a:lnTo>
                  <a:pt x="10987231" y="0"/>
                </a:lnTo>
                <a:lnTo>
                  <a:pt x="10987231" y="3835543"/>
                </a:lnTo>
                <a:lnTo>
                  <a:pt x="0" y="3835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606" r="-606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15471">
            <a:off x="1038913" y="3609916"/>
            <a:ext cx="9360605" cy="4693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75"/>
              </a:lnSpc>
            </a:pPr>
            <a:r>
              <a:rPr lang="en-US" sz="28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M</a:t>
            </a:r>
            <a:r>
              <a:rPr lang="en-US" sz="28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atka Eutychie ji chtěla provdat za nápadníka ze stejné vznešené rodiny. Problém, který tím Lucii způsobila nechtěla vidět. Lucie vše vkládala do modlitby, ale obrácení matky v tom směru nepřicházelo. Lucie vykonala s nemocnou matkou pouť ke hrobu svaté Agáty a  matka se uzdravila a uvěřila. </a:t>
            </a:r>
          </a:p>
          <a:p>
            <a:pPr algn="l">
              <a:lnSpc>
                <a:spcPts val="4175"/>
              </a:lnSpc>
            </a:pPr>
          </a:p>
          <a:p>
            <a:pPr algn="l">
              <a:lnSpc>
                <a:spcPts val="4175"/>
              </a:lnSpc>
            </a:pPr>
            <a:r>
              <a:rPr lang="en-US" sz="289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Zůstal tak jen problém s nežádoucím snoubencem.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619360" y="2192572"/>
            <a:ext cx="6260492" cy="11830850"/>
          </a:xfrm>
          <a:custGeom>
            <a:avLst/>
            <a:gdLst/>
            <a:ahLst/>
            <a:cxnLst/>
            <a:rect r="r" b="b" t="t" l="l"/>
            <a:pathLst>
              <a:path h="11830850" w="6260492">
                <a:moveTo>
                  <a:pt x="0" y="0"/>
                </a:moveTo>
                <a:lnTo>
                  <a:pt x="6260491" y="0"/>
                </a:lnTo>
                <a:lnTo>
                  <a:pt x="6260491" y="11830850"/>
                </a:lnTo>
                <a:lnTo>
                  <a:pt x="0" y="118308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8411" t="0" r="-7056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9227669">
            <a:off x="-3508020" y="8502747"/>
            <a:ext cx="9640745" cy="3365497"/>
          </a:xfrm>
          <a:custGeom>
            <a:avLst/>
            <a:gdLst/>
            <a:ahLst/>
            <a:cxnLst/>
            <a:rect r="r" b="b" t="t" l="l"/>
            <a:pathLst>
              <a:path h="3365497" w="9640745">
                <a:moveTo>
                  <a:pt x="0" y="3365496"/>
                </a:moveTo>
                <a:lnTo>
                  <a:pt x="9640745" y="3365496"/>
                </a:lnTo>
                <a:lnTo>
                  <a:pt x="9640745" y="0"/>
                </a:lnTo>
                <a:lnTo>
                  <a:pt x="0" y="0"/>
                </a:lnTo>
                <a:lnTo>
                  <a:pt x="0" y="336549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606" r="-606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892" t="-24621" r="0" b="-2275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676093">
            <a:off x="-5992983" y="5209400"/>
            <a:ext cx="13491596" cy="1746719"/>
          </a:xfrm>
          <a:custGeom>
            <a:avLst/>
            <a:gdLst/>
            <a:ahLst/>
            <a:cxnLst/>
            <a:rect r="r" b="b" t="t" l="l"/>
            <a:pathLst>
              <a:path h="1746719" w="13491596">
                <a:moveTo>
                  <a:pt x="0" y="0"/>
                </a:moveTo>
                <a:lnTo>
                  <a:pt x="13491596" y="0"/>
                </a:lnTo>
                <a:lnTo>
                  <a:pt x="13491596" y="1746719"/>
                </a:lnTo>
                <a:lnTo>
                  <a:pt x="0" y="17467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7906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243803">
            <a:off x="15135872" y="-1762675"/>
            <a:ext cx="4498114" cy="4481413"/>
          </a:xfrm>
          <a:custGeom>
            <a:avLst/>
            <a:gdLst/>
            <a:ahLst/>
            <a:cxnLst/>
            <a:rect r="r" b="b" t="t" l="l"/>
            <a:pathLst>
              <a:path h="4481413" w="4498114">
                <a:moveTo>
                  <a:pt x="0" y="0"/>
                </a:moveTo>
                <a:lnTo>
                  <a:pt x="4498114" y="0"/>
                </a:lnTo>
                <a:lnTo>
                  <a:pt x="4498114" y="4481414"/>
                </a:lnTo>
                <a:lnTo>
                  <a:pt x="0" y="44814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732199" y="2692613"/>
            <a:ext cx="1737855" cy="1936328"/>
          </a:xfrm>
          <a:custGeom>
            <a:avLst/>
            <a:gdLst/>
            <a:ahLst/>
            <a:cxnLst/>
            <a:rect r="r" b="b" t="t" l="l"/>
            <a:pathLst>
              <a:path h="1936328" w="1737855">
                <a:moveTo>
                  <a:pt x="0" y="0"/>
                </a:moveTo>
                <a:lnTo>
                  <a:pt x="1737855" y="0"/>
                </a:lnTo>
                <a:lnTo>
                  <a:pt x="1737855" y="1936328"/>
                </a:lnTo>
                <a:lnTo>
                  <a:pt x="0" y="19363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299658" y="2692613"/>
            <a:ext cx="1689792" cy="1882777"/>
          </a:xfrm>
          <a:custGeom>
            <a:avLst/>
            <a:gdLst/>
            <a:ahLst/>
            <a:cxnLst/>
            <a:rect r="r" b="b" t="t" l="l"/>
            <a:pathLst>
              <a:path h="1882777" w="1689792">
                <a:moveTo>
                  <a:pt x="0" y="0"/>
                </a:moveTo>
                <a:lnTo>
                  <a:pt x="1689792" y="0"/>
                </a:lnTo>
                <a:lnTo>
                  <a:pt x="1689792" y="1882777"/>
                </a:lnTo>
                <a:lnTo>
                  <a:pt x="0" y="18827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818500" y="2746165"/>
            <a:ext cx="1689792" cy="1882777"/>
          </a:xfrm>
          <a:custGeom>
            <a:avLst/>
            <a:gdLst/>
            <a:ahLst/>
            <a:cxnLst/>
            <a:rect r="r" b="b" t="t" l="l"/>
            <a:pathLst>
              <a:path h="1882777" w="1689792">
                <a:moveTo>
                  <a:pt x="0" y="0"/>
                </a:moveTo>
                <a:lnTo>
                  <a:pt x="1689792" y="0"/>
                </a:lnTo>
                <a:lnTo>
                  <a:pt x="1689792" y="1882776"/>
                </a:lnTo>
                <a:lnTo>
                  <a:pt x="0" y="18827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342883" y="971550"/>
            <a:ext cx="11602234" cy="1246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60"/>
              </a:lnSpc>
            </a:pPr>
            <a:r>
              <a:rPr lang="en-US" sz="7836" spc="211">
                <a:solidFill>
                  <a:srgbClr val="000000"/>
                </a:solidFill>
                <a:latin typeface="Amazing Grotesk"/>
                <a:ea typeface="Amazing Grotesk"/>
                <a:cs typeface="Amazing Grotesk"/>
                <a:sym typeface="Amazing Grotesk"/>
              </a:rPr>
              <a:t>Proces</a:t>
            </a:r>
          </a:p>
        </p:txBody>
      </p:sp>
      <p:sp>
        <p:nvSpPr>
          <p:cNvPr name="TextBox 9" id="9"/>
          <p:cNvSpPr txBox="true"/>
          <p:nvPr/>
        </p:nvSpPr>
        <p:spPr>
          <a:xfrm rot="-15471">
            <a:off x="1704017" y="5075823"/>
            <a:ext cx="3793878" cy="2837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49"/>
              </a:lnSpc>
            </a:pPr>
            <a:r>
              <a:rPr lang="en-US" sz="3159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Snoubenec neunesl pravdu o tom, proč jej Lucie nechce a předvedl ji před soud.</a:t>
            </a:r>
          </a:p>
        </p:txBody>
      </p:sp>
      <p:sp>
        <p:nvSpPr>
          <p:cNvPr name="TextBox 10" id="10"/>
          <p:cNvSpPr txBox="true"/>
          <p:nvPr/>
        </p:nvSpPr>
        <p:spPr>
          <a:xfrm rot="-15471">
            <a:off x="6934950" y="5077178"/>
            <a:ext cx="5016546" cy="4552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2"/>
              </a:lnSpc>
            </a:pPr>
            <a:r>
              <a:rPr lang="en-US" sz="3147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Soudce měl za úkol její věrnost k Bohu zlomit a potrestat. </a:t>
            </a:r>
            <a:r>
              <a:rPr lang="en-US" sz="3147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Byla odsouzena k násilnému zbavení nevinnosti. K tomu nedošlo, protože ji do nevěstince nedokázal nikdo dotáhnout.</a:t>
            </a:r>
          </a:p>
        </p:txBody>
      </p:sp>
      <p:sp>
        <p:nvSpPr>
          <p:cNvPr name="TextBox 11" id="11"/>
          <p:cNvSpPr txBox="true"/>
          <p:nvPr/>
        </p:nvSpPr>
        <p:spPr>
          <a:xfrm rot="-15471">
            <a:off x="13078907" y="4503452"/>
            <a:ext cx="4022391" cy="3409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2"/>
              </a:lnSpc>
            </a:pPr>
            <a:r>
              <a:rPr lang="en-US" sz="3147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Lucie pak musela podstoupit různé druhy mučení a nakonec byla oslepena a probodnuta.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892" t="-24621" r="0" b="-2275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482019" y="-2472804"/>
            <a:ext cx="4964038" cy="4945607"/>
          </a:xfrm>
          <a:custGeom>
            <a:avLst/>
            <a:gdLst/>
            <a:ahLst/>
            <a:cxnLst/>
            <a:rect r="r" b="b" t="t" l="l"/>
            <a:pathLst>
              <a:path h="4945607" w="4964038">
                <a:moveTo>
                  <a:pt x="0" y="0"/>
                </a:moveTo>
                <a:lnTo>
                  <a:pt x="4964038" y="0"/>
                </a:lnTo>
                <a:lnTo>
                  <a:pt x="4964038" y="4945608"/>
                </a:lnTo>
                <a:lnTo>
                  <a:pt x="0" y="4945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358543">
            <a:off x="-5081156" y="3384580"/>
            <a:ext cx="15420912" cy="1996502"/>
          </a:xfrm>
          <a:custGeom>
            <a:avLst/>
            <a:gdLst/>
            <a:ahLst/>
            <a:cxnLst/>
            <a:rect r="r" b="b" t="t" l="l"/>
            <a:pathLst>
              <a:path h="1996502" w="15420912">
                <a:moveTo>
                  <a:pt x="0" y="0"/>
                </a:moveTo>
                <a:lnTo>
                  <a:pt x="15420912" y="0"/>
                </a:lnTo>
                <a:lnTo>
                  <a:pt x="15420912" y="1996503"/>
                </a:lnTo>
                <a:lnTo>
                  <a:pt x="0" y="19965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279069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068351" y="2406129"/>
            <a:ext cx="12151299" cy="1378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41"/>
              </a:lnSpc>
            </a:pPr>
            <a:r>
              <a:rPr lang="en-US" b="true" sz="8640" spc="233">
                <a:solidFill>
                  <a:srgbClr val="4B3B33"/>
                </a:solidFill>
                <a:latin typeface="Amazing Grotesk Semi-Bold"/>
                <a:ea typeface="Amazing Grotesk Semi-Bold"/>
                <a:cs typeface="Amazing Grotesk Semi-Bold"/>
                <a:sym typeface="Amazing Grotesk Semi-Bold"/>
              </a:rPr>
              <a:t>Modlitba</a:t>
            </a:r>
          </a:p>
        </p:txBody>
      </p:sp>
      <p:sp>
        <p:nvSpPr>
          <p:cNvPr name="TextBox 6" id="6"/>
          <p:cNvSpPr txBox="true"/>
          <p:nvPr/>
        </p:nvSpPr>
        <p:spPr>
          <a:xfrm rot="-15471">
            <a:off x="5030720" y="4560283"/>
            <a:ext cx="8812544" cy="3363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27"/>
              </a:lnSpc>
            </a:pPr>
            <a:r>
              <a:rPr lang="en-US" sz="6199">
                <a:solidFill>
                  <a:srgbClr val="4B3B33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Bože, ať jsme světlem pro druhé, a na přímluvu svaté Lucie uděláme pro vlastní život konkrétní rozhodnutí ještě dnes.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4358543">
            <a:off x="12115904" y="6224910"/>
            <a:ext cx="10737862" cy="1390201"/>
          </a:xfrm>
          <a:custGeom>
            <a:avLst/>
            <a:gdLst/>
            <a:ahLst/>
            <a:cxnLst/>
            <a:rect r="r" b="b" t="t" l="l"/>
            <a:pathLst>
              <a:path h="1390201" w="10737862">
                <a:moveTo>
                  <a:pt x="0" y="0"/>
                </a:moveTo>
                <a:lnTo>
                  <a:pt x="10737861" y="0"/>
                </a:lnTo>
                <a:lnTo>
                  <a:pt x="10737861" y="1390201"/>
                </a:lnTo>
                <a:lnTo>
                  <a:pt x="0" y="13902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279069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623789" y="6920011"/>
            <a:ext cx="4022217" cy="8229600"/>
          </a:xfrm>
          <a:custGeom>
            <a:avLst/>
            <a:gdLst/>
            <a:ahLst/>
            <a:cxnLst/>
            <a:rect r="r" b="b" t="t" l="l"/>
            <a:pathLst>
              <a:path h="8229600" w="4022217">
                <a:moveTo>
                  <a:pt x="0" y="0"/>
                </a:moveTo>
                <a:lnTo>
                  <a:pt x="4022217" y="0"/>
                </a:lnTo>
                <a:lnTo>
                  <a:pt x="402221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172196" y="8911996"/>
            <a:ext cx="4355416" cy="3127981"/>
          </a:xfrm>
          <a:custGeom>
            <a:avLst/>
            <a:gdLst/>
            <a:ahLst/>
            <a:cxnLst/>
            <a:rect r="r" b="b" t="t" l="l"/>
            <a:pathLst>
              <a:path h="3127981" w="4355416">
                <a:moveTo>
                  <a:pt x="0" y="0"/>
                </a:moveTo>
                <a:lnTo>
                  <a:pt x="4355416" y="0"/>
                </a:lnTo>
                <a:lnTo>
                  <a:pt x="4355416" y="3127981"/>
                </a:lnTo>
                <a:lnTo>
                  <a:pt x="0" y="31279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DAGT0IpaK-I</dc:identifier>
  <dcterms:modified xsi:type="dcterms:W3CDTF">2011-08-01T06:04:30Z</dcterms:modified>
  <cp:revision>1</cp:revision>
  <dc:title>Svatá Lucie - prezentace</dc:title>
</cp:coreProperties>
</file>