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AN Pearl" charset="1" panose="00000000000000000000"/>
      <p:regular r:id="rId13"/>
    </p:embeddedFont>
    <p:embeddedFont>
      <p:font typeface="Amazing Grotesk Semi-Bold" charset="1" panose="02000703050000020004"/>
      <p:regular r:id="rId14"/>
    </p:embeddedFont>
    <p:embeddedFont>
      <p:font typeface="Noto Serif" charset="1" panose="02020600060500020200"/>
      <p:regular r:id="rId15"/>
    </p:embeddedFont>
    <p:embeddedFont>
      <p:font typeface="Amazing Grotesk" charset="1" panose="02000503040000020004"/>
      <p:regular r:id="rId16"/>
    </p:embeddedFont>
    <p:embeddedFont>
      <p:font typeface="Just Another Hand" charset="1" panose="020005060000000200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../media/image12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png" Type="http://schemas.openxmlformats.org/officeDocument/2006/relationships/image"/><Relationship Id="rId4" Target="../media/image16.png" Type="http://schemas.openxmlformats.org/officeDocument/2006/relationships/image"/><Relationship Id="rId5" Target="../media/image11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010374">
            <a:off x="-6702729" y="6347571"/>
            <a:ext cx="17649208" cy="6161178"/>
          </a:xfrm>
          <a:custGeom>
            <a:avLst/>
            <a:gdLst/>
            <a:ahLst/>
            <a:cxnLst/>
            <a:rect r="r" b="b" t="t" l="l"/>
            <a:pathLst>
              <a:path h="6161178" w="17649208">
                <a:moveTo>
                  <a:pt x="0" y="6161178"/>
                </a:moveTo>
                <a:lnTo>
                  <a:pt x="17649209" y="6161178"/>
                </a:lnTo>
                <a:lnTo>
                  <a:pt x="17649209" y="0"/>
                </a:lnTo>
                <a:lnTo>
                  <a:pt x="0" y="0"/>
                </a:lnTo>
                <a:lnTo>
                  <a:pt x="0" y="616117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409978">
            <a:off x="7047932" y="-2828708"/>
            <a:ext cx="13865705" cy="4840391"/>
          </a:xfrm>
          <a:custGeom>
            <a:avLst/>
            <a:gdLst/>
            <a:ahLst/>
            <a:cxnLst/>
            <a:rect r="r" b="b" t="t" l="l"/>
            <a:pathLst>
              <a:path h="4840391" w="13865705">
                <a:moveTo>
                  <a:pt x="0" y="0"/>
                </a:moveTo>
                <a:lnTo>
                  <a:pt x="13865705" y="0"/>
                </a:lnTo>
                <a:lnTo>
                  <a:pt x="13865705" y="4840391"/>
                </a:lnTo>
                <a:lnTo>
                  <a:pt x="0" y="484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15872" y="1028700"/>
            <a:ext cx="6940592" cy="9097208"/>
          </a:xfrm>
          <a:custGeom>
            <a:avLst/>
            <a:gdLst/>
            <a:ahLst/>
            <a:cxnLst/>
            <a:rect r="r" b="b" t="t" l="l"/>
            <a:pathLst>
              <a:path h="9097208" w="6940592">
                <a:moveTo>
                  <a:pt x="0" y="0"/>
                </a:moveTo>
                <a:lnTo>
                  <a:pt x="6940591" y="0"/>
                </a:lnTo>
                <a:lnTo>
                  <a:pt x="6940591" y="9097208"/>
                </a:lnTo>
                <a:lnTo>
                  <a:pt x="0" y="90972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5" t="0" r="-195" b="-449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50176" y="4355851"/>
            <a:ext cx="8163442" cy="421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66"/>
              </a:lnSpc>
            </a:pPr>
            <a:r>
              <a:rPr lang="en-US" sz="10160" spc="30">
                <a:solidFill>
                  <a:srgbClr val="FFFFFF"/>
                </a:solidFill>
                <a:latin typeface="TAN Pearl"/>
                <a:ea typeface="TAN Pearl"/>
                <a:cs typeface="TAN Pearl"/>
                <a:sym typeface="TAN Pearl"/>
              </a:rPr>
              <a:t>SVATÁ BARBORA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055457">
            <a:off x="9221502" y="2090546"/>
            <a:ext cx="3540043" cy="2251920"/>
          </a:xfrm>
          <a:custGeom>
            <a:avLst/>
            <a:gdLst/>
            <a:ahLst/>
            <a:cxnLst/>
            <a:rect r="r" b="b" t="t" l="l"/>
            <a:pathLst>
              <a:path h="2251920" w="3540043">
                <a:moveTo>
                  <a:pt x="0" y="0"/>
                </a:moveTo>
                <a:lnTo>
                  <a:pt x="3540043" y="0"/>
                </a:lnTo>
                <a:lnTo>
                  <a:pt x="3540043" y="2251920"/>
                </a:lnTo>
                <a:lnTo>
                  <a:pt x="0" y="2251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0169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11473">
            <a:off x="5667402" y="4394969"/>
            <a:ext cx="12589854" cy="3005828"/>
          </a:xfrm>
          <a:custGeom>
            <a:avLst/>
            <a:gdLst/>
            <a:ahLst/>
            <a:cxnLst/>
            <a:rect r="r" b="b" t="t" l="l"/>
            <a:pathLst>
              <a:path h="3005828" w="12589854">
                <a:moveTo>
                  <a:pt x="0" y="0"/>
                </a:moveTo>
                <a:lnTo>
                  <a:pt x="12589854" y="0"/>
                </a:lnTo>
                <a:lnTo>
                  <a:pt x="12589854" y="3005827"/>
                </a:lnTo>
                <a:lnTo>
                  <a:pt x="0" y="3005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759186" y="-1169065"/>
            <a:ext cx="8493763" cy="12625129"/>
            <a:chOff x="0" y="0"/>
            <a:chExt cx="3175000" cy="47193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4"/>
              <a:stretch>
                <a:fillRect l="-64022" t="0" r="-10782" b="-506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5"/>
              <a:stretch>
                <a:fillRect l="-4322" t="-3535" r="-518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490777" y="1959279"/>
            <a:ext cx="8447699" cy="1384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65"/>
              </a:lnSpc>
            </a:pPr>
            <a:r>
              <a:rPr lang="en-US" sz="7700" spc="207" b="true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Co o ní víme?</a:t>
            </a:r>
          </a:p>
        </p:txBody>
      </p:sp>
      <p:sp>
        <p:nvSpPr>
          <p:cNvPr name="TextBox 8" id="8"/>
          <p:cNvSpPr txBox="true"/>
          <p:nvPr/>
        </p:nvSpPr>
        <p:spPr>
          <a:xfrm rot="-15471">
            <a:off x="1027340" y="5289279"/>
            <a:ext cx="8903843" cy="3260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3"/>
              </a:lnSpc>
            </a:pPr>
            <a:r>
              <a:rPr lang="en-US" sz="3641">
                <a:solidFill>
                  <a:srgbClr val="4B3B33"/>
                </a:solidFill>
                <a:latin typeface="Noto Serif"/>
                <a:ea typeface="Noto Serif"/>
                <a:cs typeface="Noto Serif"/>
                <a:sym typeface="Noto Serif"/>
              </a:rPr>
              <a:t>Žila pravděpodobně mezi II. a IV. stoletím v Nikomédii, která také bývala sídelním městem římských císařů na východě, v Bithinii (dnes Turecko), na jižní straně Černého moře.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3798" y="3450885"/>
            <a:ext cx="12642153" cy="7095408"/>
          </a:xfrm>
          <a:custGeom>
            <a:avLst/>
            <a:gdLst/>
            <a:ahLst/>
            <a:cxnLst/>
            <a:rect r="r" b="b" t="t" l="l"/>
            <a:pathLst>
              <a:path h="7095408" w="12642153">
                <a:moveTo>
                  <a:pt x="0" y="0"/>
                </a:moveTo>
                <a:lnTo>
                  <a:pt x="12642153" y="0"/>
                </a:lnTo>
                <a:lnTo>
                  <a:pt x="12642153" y="7095408"/>
                </a:lnTo>
                <a:lnTo>
                  <a:pt x="0" y="709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6252" r="0" b="-13246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44877" y="7258109"/>
            <a:ext cx="4022217" cy="8229600"/>
          </a:xfrm>
          <a:custGeom>
            <a:avLst/>
            <a:gdLst/>
            <a:ahLst/>
            <a:cxnLst/>
            <a:rect r="r" b="b" t="t" l="l"/>
            <a:pathLst>
              <a:path h="8229600" w="4022217">
                <a:moveTo>
                  <a:pt x="0" y="0"/>
                </a:moveTo>
                <a:lnTo>
                  <a:pt x="4022217" y="0"/>
                </a:lnTo>
                <a:lnTo>
                  <a:pt x="40222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5471">
            <a:off x="11570627" y="3445512"/>
            <a:ext cx="6709859" cy="335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7"/>
              </a:lnSpc>
            </a:pPr>
            <a:r>
              <a:rPr lang="en-US" sz="36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... ji uvádí jako krásnou dceru zámožného Dioskura, který byl velkým nepřítelem křesťanů, jejichž učení se Barbora snažila poznat.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65284" y="1854273"/>
            <a:ext cx="9584256" cy="121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94"/>
              </a:lnSpc>
            </a:pPr>
            <a:r>
              <a:rPr lang="en-US" sz="7700" spc="207" b="true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Legenda...</a:t>
            </a:r>
          </a:p>
        </p:txBody>
      </p:sp>
      <p:sp>
        <p:nvSpPr>
          <p:cNvPr name="Freeform 7" id="7"/>
          <p:cNvSpPr/>
          <p:nvPr/>
        </p:nvSpPr>
        <p:spPr>
          <a:xfrm flipH="false" flipV="true" rot="2155138">
            <a:off x="12107851" y="-1133242"/>
            <a:ext cx="10302899" cy="3596648"/>
          </a:xfrm>
          <a:custGeom>
            <a:avLst/>
            <a:gdLst/>
            <a:ahLst/>
            <a:cxnLst/>
            <a:rect r="r" b="b" t="t" l="l"/>
            <a:pathLst>
              <a:path h="3596648" w="10302899">
                <a:moveTo>
                  <a:pt x="0" y="3596648"/>
                </a:moveTo>
                <a:lnTo>
                  <a:pt x="10302898" y="3596648"/>
                </a:lnTo>
                <a:lnTo>
                  <a:pt x="10302898" y="0"/>
                </a:lnTo>
                <a:lnTo>
                  <a:pt x="0" y="0"/>
                </a:lnTo>
                <a:lnTo>
                  <a:pt x="0" y="359664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06" r="-606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58020" y="1693737"/>
            <a:ext cx="9871882" cy="139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1"/>
              </a:lnSpc>
            </a:pPr>
            <a:r>
              <a:rPr lang="en-US" sz="8763" spc="236">
                <a:solidFill>
                  <a:srgbClr val="FFFFFF"/>
                </a:solidFill>
                <a:latin typeface="Amazing Grotesk"/>
                <a:ea typeface="Amazing Grotesk"/>
                <a:cs typeface="Amazing Grotesk"/>
                <a:sym typeface="Amazing Grotesk"/>
              </a:rPr>
              <a:t>Věž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409978">
            <a:off x="9622214" y="-2460600"/>
            <a:ext cx="10987231" cy="3835543"/>
          </a:xfrm>
          <a:custGeom>
            <a:avLst/>
            <a:gdLst/>
            <a:ahLst/>
            <a:cxnLst/>
            <a:rect r="r" b="b" t="t" l="l"/>
            <a:pathLst>
              <a:path h="3835543" w="10987231">
                <a:moveTo>
                  <a:pt x="0" y="0"/>
                </a:moveTo>
                <a:lnTo>
                  <a:pt x="10987231" y="0"/>
                </a:lnTo>
                <a:lnTo>
                  <a:pt x="10987231" y="3835543"/>
                </a:lnTo>
                <a:lnTo>
                  <a:pt x="0" y="3835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158020" y="3690778"/>
            <a:ext cx="6413682" cy="909675"/>
            <a:chOff x="0" y="0"/>
            <a:chExt cx="812800" cy="1152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115282"/>
            </a:xfrm>
            <a:custGeom>
              <a:avLst/>
              <a:gdLst/>
              <a:ahLst/>
              <a:cxnLst/>
              <a:rect r="r" b="b" t="t" l="l"/>
              <a:pathLst>
                <a:path h="115282" w="812800">
                  <a:moveTo>
                    <a:pt x="13278" y="0"/>
                  </a:moveTo>
                  <a:lnTo>
                    <a:pt x="799522" y="0"/>
                  </a:lnTo>
                  <a:cubicBezTo>
                    <a:pt x="803044" y="0"/>
                    <a:pt x="806421" y="1399"/>
                    <a:pt x="808911" y="3889"/>
                  </a:cubicBezTo>
                  <a:cubicBezTo>
                    <a:pt x="811401" y="6379"/>
                    <a:pt x="812800" y="9756"/>
                    <a:pt x="812800" y="13278"/>
                  </a:cubicBezTo>
                  <a:lnTo>
                    <a:pt x="812800" y="102004"/>
                  </a:lnTo>
                  <a:cubicBezTo>
                    <a:pt x="812800" y="105526"/>
                    <a:pt x="811401" y="108903"/>
                    <a:pt x="808911" y="111393"/>
                  </a:cubicBezTo>
                  <a:cubicBezTo>
                    <a:pt x="806421" y="113883"/>
                    <a:pt x="803044" y="115282"/>
                    <a:pt x="799522" y="115282"/>
                  </a:cubicBezTo>
                  <a:lnTo>
                    <a:pt x="13278" y="115282"/>
                  </a:lnTo>
                  <a:cubicBezTo>
                    <a:pt x="5945" y="115282"/>
                    <a:pt x="0" y="109337"/>
                    <a:pt x="0" y="102004"/>
                  </a:cubicBezTo>
                  <a:lnTo>
                    <a:pt x="0" y="13278"/>
                  </a:lnTo>
                  <a:cubicBezTo>
                    <a:pt x="0" y="9756"/>
                    <a:pt x="1399" y="6379"/>
                    <a:pt x="3889" y="3889"/>
                  </a:cubicBezTo>
                  <a:cubicBezTo>
                    <a:pt x="6379" y="1399"/>
                    <a:pt x="9756" y="0"/>
                    <a:pt x="13278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18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8"/>
                </a:lnSpc>
              </a:pPr>
              <a:r>
                <a:rPr lang="en-US" b="true" sz="2256" spc="56">
                  <a:solidFill>
                    <a:srgbClr val="4B3B33"/>
                  </a:solidFill>
                  <a:latin typeface="Amazing Grotesk Semi-Bold"/>
                  <a:ea typeface="Amazing Grotesk Semi-Bold"/>
                  <a:cs typeface="Amazing Grotesk Semi-Bold"/>
                  <a:sym typeface="Amazing Grotesk Semi-Bold"/>
                </a:rPr>
                <a:t>Uvěznění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-15471">
            <a:off x="2042376" y="4891401"/>
            <a:ext cx="8675747" cy="7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1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Dioskuros chtěl svou dceru ohlídat před jejich vlivem a uvěznil ji do věže, kde jí snad nemělo chybět nic než svoboda.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158020" y="6547068"/>
            <a:ext cx="6584514" cy="757241"/>
            <a:chOff x="0" y="0"/>
            <a:chExt cx="812800" cy="934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93475"/>
            </a:xfrm>
            <a:custGeom>
              <a:avLst/>
              <a:gdLst/>
              <a:ahLst/>
              <a:cxnLst/>
              <a:rect r="r" b="b" t="t" l="l"/>
              <a:pathLst>
                <a:path h="93475" w="812800">
                  <a:moveTo>
                    <a:pt x="12934" y="0"/>
                  </a:moveTo>
                  <a:lnTo>
                    <a:pt x="799866" y="0"/>
                  </a:lnTo>
                  <a:cubicBezTo>
                    <a:pt x="803297" y="0"/>
                    <a:pt x="806586" y="1363"/>
                    <a:pt x="809012" y="3788"/>
                  </a:cubicBezTo>
                  <a:cubicBezTo>
                    <a:pt x="811437" y="6214"/>
                    <a:pt x="812800" y="9503"/>
                    <a:pt x="812800" y="12934"/>
                  </a:cubicBezTo>
                  <a:lnTo>
                    <a:pt x="812800" y="80541"/>
                  </a:lnTo>
                  <a:cubicBezTo>
                    <a:pt x="812800" y="83971"/>
                    <a:pt x="811437" y="87261"/>
                    <a:pt x="809012" y="89687"/>
                  </a:cubicBezTo>
                  <a:cubicBezTo>
                    <a:pt x="806586" y="92112"/>
                    <a:pt x="803297" y="93475"/>
                    <a:pt x="799866" y="93475"/>
                  </a:cubicBezTo>
                  <a:lnTo>
                    <a:pt x="12934" y="93475"/>
                  </a:lnTo>
                  <a:cubicBezTo>
                    <a:pt x="9503" y="93475"/>
                    <a:pt x="6214" y="92112"/>
                    <a:pt x="3788" y="89687"/>
                  </a:cubicBezTo>
                  <a:cubicBezTo>
                    <a:pt x="1363" y="87261"/>
                    <a:pt x="0" y="83971"/>
                    <a:pt x="0" y="80541"/>
                  </a:cubicBezTo>
                  <a:lnTo>
                    <a:pt x="0" y="12934"/>
                  </a:lnTo>
                  <a:cubicBezTo>
                    <a:pt x="0" y="9503"/>
                    <a:pt x="1363" y="6214"/>
                    <a:pt x="3788" y="3788"/>
                  </a:cubicBezTo>
                  <a:cubicBezTo>
                    <a:pt x="6214" y="1363"/>
                    <a:pt x="9503" y="0"/>
                    <a:pt x="12934" y="0"/>
                  </a:cubicBezTo>
                  <a:close/>
                </a:path>
              </a:pathLst>
            </a:custGeom>
            <a:solidFill>
              <a:srgbClr val="FDEEE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812800" cy="160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8"/>
                </a:lnSpc>
              </a:pPr>
              <a:r>
                <a:rPr lang="en-US" b="true" sz="2256" spc="56">
                  <a:solidFill>
                    <a:srgbClr val="4B3B33"/>
                  </a:solidFill>
                  <a:latin typeface="Amazing Grotesk Semi-Bold"/>
                  <a:ea typeface="Amazing Grotesk Semi-Bold"/>
                  <a:cs typeface="Amazing Grotesk Semi-Bold"/>
                  <a:sym typeface="Amazing Grotesk Semi-Bold"/>
                </a:rPr>
                <a:t>Třetí okno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-15471">
            <a:off x="2043272" y="7493825"/>
            <a:ext cx="9360605" cy="1180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1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Při jedné z otcových cest se údajně domluvila se zedníky na udělání třetího okna. Barbora chtěla, aby jí připomínaly Nejsvětější Trojici, </a:t>
            </a:r>
          </a:p>
          <a:p>
            <a:pPr algn="l">
              <a:lnSpc>
                <a:spcPts val="3167"/>
              </a:lnSpc>
            </a:pPr>
            <a:r>
              <a:rPr lang="en-US" sz="21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v jejíž společnosti toužila žít.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619360" y="2192572"/>
            <a:ext cx="6260492" cy="11830850"/>
          </a:xfrm>
          <a:custGeom>
            <a:avLst/>
            <a:gdLst/>
            <a:ahLst/>
            <a:cxnLst/>
            <a:rect r="r" b="b" t="t" l="l"/>
            <a:pathLst>
              <a:path h="11830850" w="6260492">
                <a:moveTo>
                  <a:pt x="0" y="0"/>
                </a:moveTo>
                <a:lnTo>
                  <a:pt x="6260491" y="0"/>
                </a:lnTo>
                <a:lnTo>
                  <a:pt x="6260491" y="11830850"/>
                </a:lnTo>
                <a:lnTo>
                  <a:pt x="0" y="11830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411" t="0" r="-70565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true" rot="-9227669">
            <a:off x="-3508020" y="8502747"/>
            <a:ext cx="9640745" cy="3365497"/>
          </a:xfrm>
          <a:custGeom>
            <a:avLst/>
            <a:gdLst/>
            <a:ahLst/>
            <a:cxnLst/>
            <a:rect r="r" b="b" t="t" l="l"/>
            <a:pathLst>
              <a:path h="3365497" w="9640745">
                <a:moveTo>
                  <a:pt x="0" y="3365496"/>
                </a:moveTo>
                <a:lnTo>
                  <a:pt x="9640745" y="3365496"/>
                </a:lnTo>
                <a:lnTo>
                  <a:pt x="9640745" y="0"/>
                </a:lnTo>
                <a:lnTo>
                  <a:pt x="0" y="0"/>
                </a:lnTo>
                <a:lnTo>
                  <a:pt x="0" y="33654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6412" r="0" b="-51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0582059" y="1213918"/>
            <a:ext cx="7011111" cy="6343372"/>
          </a:xfrm>
          <a:custGeom>
            <a:avLst/>
            <a:gdLst/>
            <a:ahLst/>
            <a:cxnLst/>
            <a:rect r="r" b="b" t="t" l="l"/>
            <a:pathLst>
              <a:path h="6343372" w="7011111">
                <a:moveTo>
                  <a:pt x="0" y="0"/>
                </a:moveTo>
                <a:lnTo>
                  <a:pt x="7011111" y="0"/>
                </a:lnTo>
                <a:lnTo>
                  <a:pt x="7011111" y="6343372"/>
                </a:lnTo>
                <a:lnTo>
                  <a:pt x="0" y="6343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4991" r="0" b="-2499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898375" y="1860028"/>
            <a:ext cx="4378477" cy="853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3"/>
              </a:lnSpc>
            </a:pPr>
            <a:r>
              <a:rPr lang="en-US" b="true" sz="5404" spc="145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Návrat otce</a:t>
            </a:r>
          </a:p>
        </p:txBody>
      </p:sp>
      <p:sp>
        <p:nvSpPr>
          <p:cNvPr name="TextBox 5" id="5"/>
          <p:cNvSpPr txBox="true"/>
          <p:nvPr/>
        </p:nvSpPr>
        <p:spPr>
          <a:xfrm rot="-15471">
            <a:off x="11378943" y="3164712"/>
            <a:ext cx="5417000" cy="3881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2"/>
              </a:lnSpc>
            </a:pPr>
            <a:r>
              <a:rPr lang="en-US" sz="3057">
                <a:solidFill>
                  <a:srgbClr val="4B3B33"/>
                </a:solidFill>
                <a:latin typeface="Noto Serif"/>
                <a:ea typeface="Noto Serif"/>
                <a:cs typeface="Noto Serif"/>
                <a:sym typeface="Noto Serif"/>
              </a:rPr>
              <a:t>Po otcově návratu následovalo vyslýchání. Některé legendy uvádějí, že byla před jeho hněvem dočasně ukryta do země. Některé verze uvádějí, že se skrývala v jeskyni.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76093">
            <a:off x="-5992983" y="5209400"/>
            <a:ext cx="13491596" cy="1746719"/>
          </a:xfrm>
          <a:custGeom>
            <a:avLst/>
            <a:gdLst/>
            <a:ahLst/>
            <a:cxnLst/>
            <a:rect r="r" b="b" t="t" l="l"/>
            <a:pathLst>
              <a:path h="1746719" w="13491596">
                <a:moveTo>
                  <a:pt x="0" y="0"/>
                </a:moveTo>
                <a:lnTo>
                  <a:pt x="13491596" y="0"/>
                </a:lnTo>
                <a:lnTo>
                  <a:pt x="13491596" y="1746719"/>
                </a:lnTo>
                <a:lnTo>
                  <a:pt x="0" y="1746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7906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43803">
            <a:off x="15135872" y="-1762675"/>
            <a:ext cx="4498114" cy="4481413"/>
          </a:xfrm>
          <a:custGeom>
            <a:avLst/>
            <a:gdLst/>
            <a:ahLst/>
            <a:cxnLst/>
            <a:rect r="r" b="b" t="t" l="l"/>
            <a:pathLst>
              <a:path h="4481413" w="4498114">
                <a:moveTo>
                  <a:pt x="0" y="0"/>
                </a:moveTo>
                <a:lnTo>
                  <a:pt x="4498114" y="0"/>
                </a:lnTo>
                <a:lnTo>
                  <a:pt x="4498114" y="4481414"/>
                </a:lnTo>
                <a:lnTo>
                  <a:pt x="0" y="4481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32199" y="2692613"/>
            <a:ext cx="1737855" cy="1936328"/>
          </a:xfrm>
          <a:custGeom>
            <a:avLst/>
            <a:gdLst/>
            <a:ahLst/>
            <a:cxnLst/>
            <a:rect r="r" b="b" t="t" l="l"/>
            <a:pathLst>
              <a:path h="1936328" w="1737855">
                <a:moveTo>
                  <a:pt x="0" y="0"/>
                </a:moveTo>
                <a:lnTo>
                  <a:pt x="1737855" y="0"/>
                </a:lnTo>
                <a:lnTo>
                  <a:pt x="1737855" y="1936328"/>
                </a:lnTo>
                <a:lnTo>
                  <a:pt x="0" y="1936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99658" y="2692613"/>
            <a:ext cx="1689792" cy="1882777"/>
          </a:xfrm>
          <a:custGeom>
            <a:avLst/>
            <a:gdLst/>
            <a:ahLst/>
            <a:cxnLst/>
            <a:rect r="r" b="b" t="t" l="l"/>
            <a:pathLst>
              <a:path h="1882777" w="1689792">
                <a:moveTo>
                  <a:pt x="0" y="0"/>
                </a:moveTo>
                <a:lnTo>
                  <a:pt x="1689792" y="0"/>
                </a:lnTo>
                <a:lnTo>
                  <a:pt x="1689792" y="1882777"/>
                </a:lnTo>
                <a:lnTo>
                  <a:pt x="0" y="1882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18500" y="2746165"/>
            <a:ext cx="1689792" cy="1882777"/>
          </a:xfrm>
          <a:custGeom>
            <a:avLst/>
            <a:gdLst/>
            <a:ahLst/>
            <a:cxnLst/>
            <a:rect r="r" b="b" t="t" l="l"/>
            <a:pathLst>
              <a:path h="1882777" w="1689792">
                <a:moveTo>
                  <a:pt x="0" y="0"/>
                </a:moveTo>
                <a:lnTo>
                  <a:pt x="1689792" y="0"/>
                </a:lnTo>
                <a:lnTo>
                  <a:pt x="1689792" y="1882776"/>
                </a:lnTo>
                <a:lnTo>
                  <a:pt x="0" y="18827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42883" y="971550"/>
            <a:ext cx="11602234" cy="124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7836" spc="211">
                <a:solidFill>
                  <a:srgbClr val="FFFFFF"/>
                </a:solidFill>
                <a:latin typeface="Amazing Grotesk"/>
                <a:ea typeface="Amazing Grotesk"/>
                <a:cs typeface="Amazing Grotesk"/>
                <a:sym typeface="Amazing Grotesk"/>
              </a:rPr>
              <a:t>Proces</a:t>
            </a:r>
          </a:p>
        </p:txBody>
      </p:sp>
      <p:sp>
        <p:nvSpPr>
          <p:cNvPr name="TextBox 9" id="9"/>
          <p:cNvSpPr txBox="true"/>
          <p:nvPr/>
        </p:nvSpPr>
        <p:spPr>
          <a:xfrm rot="-15471">
            <a:off x="1878203" y="5075814"/>
            <a:ext cx="3793878" cy="4551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15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Samotný otec pro ni chystal krutá muka.</a:t>
            </a:r>
          </a:p>
          <a:p>
            <a:pPr algn="l">
              <a:lnSpc>
                <a:spcPts val="4549"/>
              </a:lnSpc>
            </a:pPr>
            <a:r>
              <a:rPr lang="en-US" sz="315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Nechal ji předvést před soudce, kde byla mučena.  Chtěli ji tak odradit od její víry v Boha</a:t>
            </a:r>
          </a:p>
        </p:txBody>
      </p:sp>
      <p:sp>
        <p:nvSpPr>
          <p:cNvPr name="TextBox 10" id="10"/>
          <p:cNvSpPr txBox="true"/>
          <p:nvPr/>
        </p:nvSpPr>
        <p:spPr>
          <a:xfrm rot="-15471">
            <a:off x="7239975" y="5077875"/>
            <a:ext cx="4708184" cy="398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2"/>
              </a:lnSpc>
            </a:pPr>
            <a:r>
              <a:rPr lang="en-US" sz="3147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Po krutém mučení soudce rozhodl, že je nutné useknou Barboře hlavu. Kata k tomu nepotřebovali, neboť  tento hrůzný čin vykonal sám její otec. </a:t>
            </a:r>
          </a:p>
        </p:txBody>
      </p:sp>
      <p:sp>
        <p:nvSpPr>
          <p:cNvPr name="TextBox 11" id="11"/>
          <p:cNvSpPr txBox="true"/>
          <p:nvPr/>
        </p:nvSpPr>
        <p:spPr>
          <a:xfrm rot="-15471">
            <a:off x="13229940" y="5076337"/>
            <a:ext cx="4022391" cy="283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2"/>
              </a:lnSpc>
            </a:pPr>
            <a:r>
              <a:rPr lang="en-US" sz="3147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Legenda hovoří o tom, že když svou dceru sťal mečem, byl sám zabit bleskem.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82019" y="-2472804"/>
            <a:ext cx="4964038" cy="4945607"/>
          </a:xfrm>
          <a:custGeom>
            <a:avLst/>
            <a:gdLst/>
            <a:ahLst/>
            <a:cxnLst/>
            <a:rect r="r" b="b" t="t" l="l"/>
            <a:pathLst>
              <a:path h="4945607" w="4964038">
                <a:moveTo>
                  <a:pt x="0" y="0"/>
                </a:moveTo>
                <a:lnTo>
                  <a:pt x="4964038" y="0"/>
                </a:lnTo>
                <a:lnTo>
                  <a:pt x="4964038" y="4945608"/>
                </a:lnTo>
                <a:lnTo>
                  <a:pt x="0" y="494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358543">
            <a:off x="-5081156" y="3384580"/>
            <a:ext cx="15420912" cy="1996502"/>
          </a:xfrm>
          <a:custGeom>
            <a:avLst/>
            <a:gdLst/>
            <a:ahLst/>
            <a:cxnLst/>
            <a:rect r="r" b="b" t="t" l="l"/>
            <a:pathLst>
              <a:path h="1996502" w="15420912">
                <a:moveTo>
                  <a:pt x="0" y="0"/>
                </a:moveTo>
                <a:lnTo>
                  <a:pt x="15420912" y="0"/>
                </a:lnTo>
                <a:lnTo>
                  <a:pt x="15420912" y="1996503"/>
                </a:lnTo>
                <a:lnTo>
                  <a:pt x="0" y="1996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7906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68351" y="2406129"/>
            <a:ext cx="12151299" cy="1378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41"/>
              </a:lnSpc>
            </a:pPr>
            <a:r>
              <a:rPr lang="en-US" b="true" sz="8640" spc="233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Modlitba</a:t>
            </a:r>
          </a:p>
        </p:txBody>
      </p:sp>
      <p:sp>
        <p:nvSpPr>
          <p:cNvPr name="TextBox 6" id="6"/>
          <p:cNvSpPr txBox="true"/>
          <p:nvPr/>
        </p:nvSpPr>
        <p:spPr>
          <a:xfrm rot="-15471">
            <a:off x="4949589" y="4250252"/>
            <a:ext cx="8812544" cy="2230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7"/>
              </a:lnSpc>
            </a:pPr>
            <a:r>
              <a:rPr lang="en-US" sz="6199">
                <a:solidFill>
                  <a:srgbClr val="4B3B3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Bože, tys posilovat svatou Barboru, </a:t>
            </a:r>
          </a:p>
          <a:p>
            <a:pPr algn="ctr">
              <a:lnSpc>
                <a:spcPts val="8927"/>
              </a:lnSpc>
            </a:pPr>
            <a:r>
              <a:rPr lang="en-US" sz="6199">
                <a:solidFill>
                  <a:srgbClr val="4B3B3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posiluj i nás v našich zkouškách.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4358543">
            <a:off x="12115904" y="6224910"/>
            <a:ext cx="10737862" cy="1390201"/>
          </a:xfrm>
          <a:custGeom>
            <a:avLst/>
            <a:gdLst/>
            <a:ahLst/>
            <a:cxnLst/>
            <a:rect r="r" b="b" t="t" l="l"/>
            <a:pathLst>
              <a:path h="1390201" w="10737862">
                <a:moveTo>
                  <a:pt x="0" y="0"/>
                </a:moveTo>
                <a:lnTo>
                  <a:pt x="10737861" y="0"/>
                </a:lnTo>
                <a:lnTo>
                  <a:pt x="10737861" y="1390201"/>
                </a:lnTo>
                <a:lnTo>
                  <a:pt x="0" y="1390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7906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623789" y="6920011"/>
            <a:ext cx="4022217" cy="8229600"/>
          </a:xfrm>
          <a:custGeom>
            <a:avLst/>
            <a:gdLst/>
            <a:ahLst/>
            <a:cxnLst/>
            <a:rect r="r" b="b" t="t" l="l"/>
            <a:pathLst>
              <a:path h="8229600" w="4022217">
                <a:moveTo>
                  <a:pt x="0" y="0"/>
                </a:moveTo>
                <a:lnTo>
                  <a:pt x="4022217" y="0"/>
                </a:lnTo>
                <a:lnTo>
                  <a:pt x="40222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72196" y="8911996"/>
            <a:ext cx="4355416" cy="3127981"/>
          </a:xfrm>
          <a:custGeom>
            <a:avLst/>
            <a:gdLst/>
            <a:ahLst/>
            <a:cxnLst/>
            <a:rect r="r" b="b" t="t" l="l"/>
            <a:pathLst>
              <a:path h="3127981" w="4355416">
                <a:moveTo>
                  <a:pt x="0" y="0"/>
                </a:moveTo>
                <a:lnTo>
                  <a:pt x="4355416" y="0"/>
                </a:lnTo>
                <a:lnTo>
                  <a:pt x="4355416" y="3127981"/>
                </a:lnTo>
                <a:lnTo>
                  <a:pt x="0" y="3127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DAGTxHkwTwc</dc:identifier>
  <dcterms:modified xsi:type="dcterms:W3CDTF">2011-08-01T06:04:30Z</dcterms:modified>
  <cp:revision>1</cp:revision>
  <dc:title>svatá barbora</dc:title>
</cp:coreProperties>
</file>