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0066"/>
    <a:srgbClr val="003300"/>
    <a:srgbClr val="CC0000"/>
    <a:srgbClr val="CC6600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5" autoAdjust="0"/>
    <p:restoredTop sz="86420" autoAdjust="0"/>
  </p:normalViewPr>
  <p:slideViewPr>
    <p:cSldViewPr>
      <p:cViewPr>
        <p:scale>
          <a:sx n="50" d="100"/>
          <a:sy n="50" d="100"/>
        </p:scale>
        <p:origin x="-1674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80EAFF2-A1CE-45EC-B628-B347BFF758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483250-8677-47D2-80E9-9B5BA3D770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81F4137-2DCF-4177-9E91-50B2A5DC0A5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1E81CE-BA54-489B-BB42-FC44C25058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2ADC86-E11D-4CAB-9C9F-1D101E821B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C018BC4-D8BF-494B-A92C-786496DC58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88154C-EF11-4D83-942F-178CDAF95EC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3648F7A-7D1E-4C98-A5CC-0772D9344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493E80-9806-4130-9DDC-0ED9255CC69F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AC9FC2-3913-4245-80F2-E3273F168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D9967DB-2BEC-48F6-91AA-10091C228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6984F70-5B18-4161-95E0-096915914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192275-4C35-4E2C-9E8C-ACDEC3D7C7C8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DDCBD52-8116-4142-8CA8-15EB22A941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646E943-6350-4138-83B3-0094103E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5D3F8AF-D07B-4E62-8AF5-85C5559A6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D96D51-8933-4E73-B78C-5EEB03A38FD3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9B8E0A-7B6B-454C-80CB-3F6B24B22A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3AAD14B-801A-43A3-8153-9EE89D9C5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E1A8E3C-5BFC-4F5D-9B24-7286B0E47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4E6F35-0AD7-44CE-B3F8-0141500B612D}" type="slidenum">
              <a:rPr lang="cs-CZ" altLang="cs-CZ"/>
              <a:pPr eaLnBrk="1" hangingPunct="1"/>
              <a:t>2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F283274-9294-47F0-8A44-8CF9E6A3EC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A234F32-F669-4059-B905-25AC05AAC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09A620F-22C7-410F-BEFC-6D333A36B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A066FA-4617-4245-BF75-89F4E2AEB579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A8A70D5-ABB9-4C5F-8D7D-33C1AFFAC4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993EDB2-3811-4F24-85B7-CD0A6BC11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Hned první kapitoly Bible vyprávějí o Bohu, který stvořil svět a daroval ho člověku k užívání. Projevil tak svoji velkou lásku k němu. Člověk si však chce rozhodovat o svém životě sám – v jeho jednání spočívá zárodek šíření zla ve světě.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Kříž se stává popravčím nástrojem již v antice: nástrojem zla, zklamání, potupy…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Apoštol Pavel nazývá kříž nástrojem pohoršení. 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D6F68524-C170-4DF0-82D3-D0F13D714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CB3284-AE8B-4458-97D9-E69D3C04523D}" type="slidenum">
              <a:rPr lang="cs-CZ" altLang="cs-CZ"/>
              <a:pPr eaLnBrk="1" hangingPunct="1"/>
              <a:t>4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5693380-411E-4D38-A237-3D6F8A8012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E7DF644-DDF5-4F9A-95E0-A4F5E3BDE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50C5B7E-98BD-4309-84BA-8A7F46D63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4699D5-1D45-4FE6-8CA5-D892A7143461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3B5C23-5186-442A-87A1-BB32D48563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1D936A7-B0C0-4D9B-9F77-926826569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8340857-65B6-49CF-B7A3-F224EC109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8FBD6E-4B4D-4948-A619-3B5D78F74649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C65EF44-1DF9-4DFF-B418-B790798D41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1975EDC-B256-45FE-917E-229B895A5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896483-D28F-4FA1-BA49-BC730F287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F3787B-1FA5-422C-9D25-9BC9EE679EFF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AA7EEAF-2DB8-4125-95A3-59E3682952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B25F0B3-8103-4FE2-A824-B39582A83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26D05F9-FA4E-4E71-AEAB-D11A8B885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10901B-D8C4-4103-8139-05DF0EF9DAD8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0D2E990-0FEE-4F02-9975-D9EBA61A21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2B25229-71AD-4C2C-B222-217FC7B91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984D833-48E7-4CE1-93B5-69D1EA3CE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96D22-4A03-4705-99F7-0882237323CE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1880182-AC10-49C4-B95C-881B85C021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DD7AF84-658E-4543-9B38-0046DFB24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41E0B4-5782-4C0C-9BBF-3D1C2A05D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BD5E8D-6915-4F41-941B-C5A4D7054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B5C18-4280-4549-BDBA-1B3F1C686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964DE-9FE0-4AA6-8FF6-0E0345D22A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59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629A3C-18FD-4BAD-B334-A248D26B8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70840F-3317-4C07-AFF8-0F2ED841E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09661-27AB-40B2-8D07-3B87E68E1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41A06-3C18-4473-9B3F-2D059D5D5B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932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E4A6A-16EC-43CE-80F3-4C4435E4F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FBE18-A846-4ACC-AB49-C0293B063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83B58-8824-49CF-BCC2-DA699A1F2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E561F-DF06-4045-A9C4-712154676F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181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1F63D-160E-4183-9FB3-7186BEE55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E05C1-E881-4208-9DF8-746F94983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89009E-550E-4675-84EA-972EA6E6D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FD19B-56EC-46C1-9F56-E4088F81FE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39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5E4F4-8DBD-47F3-9249-F75868DE3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5E1AA-EFA0-4683-AA52-16096B9EC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8D435B-2997-40ED-ADF7-971700A68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C11A2-ED7B-4C8E-AADC-17D8679EA1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1FC44-F0B5-4F6D-AA8B-94B04C482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A3210-12E9-4A45-8411-148CC2750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0E7CD-47ED-4D49-8F62-4FD8D5BD8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9A7C6-2A7D-467B-9F18-F851580422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17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E714E5-757B-4D74-AFBA-95A74FD2A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6CE2C6-92F3-4CC4-864D-CB080CB8C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A932D9-3C56-48F0-9A39-0C8557260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524E5-A97D-4176-82E2-F438D7E814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53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15375-55B0-4A4D-A39B-E77B40F23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6D999-74CA-4485-AA89-A93E68366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C4C885-38AC-44AB-B770-15ADC4504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908F5-D925-4A8B-AA46-E78FE2EAD5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9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FD6870-0C93-41F4-96CD-0EEF86550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CCEF51-E32F-4201-B906-C756AFD66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EA8BFF-7B3A-41FA-856E-2C42E17F6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E241E-DCB6-49F3-BC46-F6184034E0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729C8-1A73-43A6-9FFA-43E08C28C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CBEB26-A862-426F-846D-F6D1A6BA4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0A065-A070-4DBF-B490-4BD0AE3E3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05DBA-1444-4EC3-A185-549615F985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68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932F3-C582-4D8F-9F36-6B17EAB89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F31E8-D9D2-4D6F-9B7C-8E43611F0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51491-4863-46F7-95F9-F9E4932CB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7609B-36C6-433F-BF41-CD88B407C3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67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AA3C9E-3130-480E-9241-53652881A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8304E5-9157-48E3-8D69-24D9BCE5E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1265A2-F6FF-448B-8EE6-22F9D9B65C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735A1B-8E08-4EA0-A000-8950B17C1C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2811E6-44CC-4954-9BBA-ED2A924A4A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88F20C-DF26-40D0-AE22-BB968C5726B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KŘÍŽ">
            <a:extLst>
              <a:ext uri="{FF2B5EF4-FFF2-40B4-BE49-F238E27FC236}">
                <a16:creationId xmlns:a16="http://schemas.microsoft.com/office/drawing/2014/main" id="{CACF0583-54D9-4EBB-8796-871DE377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974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9">
            <a:extLst>
              <a:ext uri="{FF2B5EF4-FFF2-40B4-BE49-F238E27FC236}">
                <a16:creationId xmlns:a16="http://schemas.microsoft.com/office/drawing/2014/main" id="{6120C8EB-3A68-4DD2-8430-A79E39B3EE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8113" y="2782888"/>
            <a:ext cx="4008437" cy="2446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KŘÍŽ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ERÁNEK">
            <a:extLst>
              <a:ext uri="{FF2B5EF4-FFF2-40B4-BE49-F238E27FC236}">
                <a16:creationId xmlns:a16="http://schemas.microsoft.com/office/drawing/2014/main" id="{AE2FB7C5-5A98-4AC8-AF5A-CF642ED5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51338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 descr="80%">
            <a:extLst>
              <a:ext uri="{FF2B5EF4-FFF2-40B4-BE49-F238E27FC236}">
                <a16:creationId xmlns:a16="http://schemas.microsoft.com/office/drawing/2014/main" id="{510B621C-8672-46D8-93CD-BD7C1AB571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49688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pattFill prst="pct80">
                  <a:fgClr>
                    <a:srgbClr val="CC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Znamení vítězství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CBCBBF74-3539-4495-AC04-43C9A1051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65625"/>
            <a:ext cx="53276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CC0000"/>
                </a:solidFill>
              </a:rPr>
              <a:t>Kol 2, 15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…</a:t>
            </a:r>
            <a:r>
              <a:rPr lang="en-US" altLang="cs-CZ" sz="2400" b="1"/>
              <a:t>Tak odzbrojil a veřejně odhalil každou mocnost i sílu a slavil </a:t>
            </a:r>
            <a:br>
              <a:rPr lang="cs-CZ" altLang="cs-CZ" sz="2400" b="1"/>
            </a:br>
            <a:r>
              <a:rPr lang="en-US" altLang="cs-CZ" sz="2400" b="1"/>
              <a:t>nad nimi vítězství. </a:t>
            </a:r>
            <a:endParaRPr lang="cs-CZ" altLang="cs-CZ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A1A34D1A-1264-430F-8F18-FC606A463C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2997200"/>
            <a:ext cx="6732587" cy="7191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1400"/>
              <a:t>Katechetické a pedagogické centrum Biskupství královéhradeckého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1400"/>
              <a:t>upraveno pro účely katecheze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1400"/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3">
            <a:extLst>
              <a:ext uri="{FF2B5EF4-FFF2-40B4-BE49-F238E27FC236}">
                <a16:creationId xmlns:a16="http://schemas.microsoft.com/office/drawing/2014/main" id="{1A866F10-A443-49FC-AA33-ED5658F12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62150"/>
          <a:ext cx="91440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4" imgW="10488889" imgH="6526984" progId="Photoshop.Image.10">
                  <p:embed/>
                </p:oleObj>
              </mc:Choice>
              <mc:Fallback>
                <p:oleObj name="Image" r:id="rId4" imgW="10488889" imgH="6526984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62150"/>
                        <a:ext cx="9144000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Group 9">
            <a:extLst>
              <a:ext uri="{FF2B5EF4-FFF2-40B4-BE49-F238E27FC236}">
                <a16:creationId xmlns:a16="http://schemas.microsoft.com/office/drawing/2014/main" id="{DE19E54E-9E21-4B01-A57B-886C8BF58A9B}"/>
              </a:ext>
            </a:extLst>
          </p:cNvPr>
          <p:cNvGrpSpPr>
            <a:grpSpLocks/>
          </p:cNvGrpSpPr>
          <p:nvPr/>
        </p:nvGrpSpPr>
        <p:grpSpPr bwMode="auto">
          <a:xfrm>
            <a:off x="-4705350" y="2276475"/>
            <a:ext cx="4705350" cy="241300"/>
            <a:chOff x="870" y="1026"/>
            <a:chExt cx="3039" cy="182"/>
          </a:xfrm>
        </p:grpSpPr>
        <p:sp>
          <p:nvSpPr>
            <p:cNvPr id="3079" name="Rectangle 8">
              <a:extLst>
                <a:ext uri="{FF2B5EF4-FFF2-40B4-BE49-F238E27FC236}">
                  <a16:creationId xmlns:a16="http://schemas.microsoft.com/office/drawing/2014/main" id="{12589095-3E35-4CD5-BABC-71E8E0B842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41642">
              <a:off x="3039" y="595"/>
              <a:ext cx="181" cy="10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080" name="Rectangle 7">
              <a:extLst>
                <a:ext uri="{FF2B5EF4-FFF2-40B4-BE49-F238E27FC236}">
                  <a16:creationId xmlns:a16="http://schemas.microsoft.com/office/drawing/2014/main" id="{51EAAB14-1D08-43B5-BCBC-A9BD34A18F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0922">
              <a:off x="870" y="1026"/>
              <a:ext cx="3039" cy="18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pic>
        <p:nvPicPr>
          <p:cNvPr id="5132" name="Picture 12" descr="clovicek">
            <a:extLst>
              <a:ext uri="{FF2B5EF4-FFF2-40B4-BE49-F238E27FC236}">
                <a16:creationId xmlns:a16="http://schemas.microsoft.com/office/drawing/2014/main" id="{8E915BE4-DA05-4441-A6D3-FEE43752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050" y="333375"/>
            <a:ext cx="2432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6">
            <a:extLst>
              <a:ext uri="{FF2B5EF4-FFF2-40B4-BE49-F238E27FC236}">
                <a16:creationId xmlns:a16="http://schemas.microsoft.com/office/drawing/2014/main" id="{8CC80488-04E2-4479-BC00-C158268F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446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cs-CZ" altLang="cs-CZ"/>
              <a:t>Každý člověk se někdy v životě ocitne jakoby na pokraji propasti…</a:t>
            </a:r>
          </a:p>
        </p:txBody>
      </p:sp>
      <p:sp>
        <p:nvSpPr>
          <p:cNvPr id="3078" name="Text Box 17">
            <a:extLst>
              <a:ext uri="{FF2B5EF4-FFF2-40B4-BE49-F238E27FC236}">
                <a16:creationId xmlns:a16="http://schemas.microsoft.com/office/drawing/2014/main" id="{B6235389-C6A2-42AF-8D0B-B4601CEE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284538"/>
            <a:ext cx="28813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 vrcholným dovednostem křesťanského života patří porozumění tomu, jak se kříž, na kterém vidíme popraveného Ježíše, může stát pro každého člověka cestou k novému životu.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11 -0.28704 C -0.05365 -0.29723 0.27899 -0.30718 0.4526 -0.25926 C 0.62621 -0.21135 0.62239 -0.0419 0.65486 3.33333E-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49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5 0.02083 L 0.89289 -0.0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3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>
            <a:extLst>
              <a:ext uri="{FF2B5EF4-FFF2-40B4-BE49-F238E27FC236}">
                <a16:creationId xmlns:a16="http://schemas.microsoft.com/office/drawing/2014/main" id="{7FCC4FED-50B0-42C2-A5BF-C853B7412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76875"/>
          <a:ext cx="92170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age" r:id="rId4" imgW="12215873" imgH="2768254" progId="Photoshop.Image.10">
                  <p:embed/>
                </p:oleObj>
              </mc:Choice>
              <mc:Fallback>
                <p:oleObj name="Image" r:id="rId4" imgW="12215873" imgH="2768254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76875"/>
                        <a:ext cx="92170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AutoShape 4">
            <a:extLst>
              <a:ext uri="{FF2B5EF4-FFF2-40B4-BE49-F238E27FC236}">
                <a16:creationId xmlns:a16="http://schemas.microsoft.com/office/drawing/2014/main" id="{8148FA1F-3D53-4C3E-844B-58F0D815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792163" cy="5832475"/>
          </a:xfrm>
          <a:prstGeom prst="downArrow">
            <a:avLst>
              <a:gd name="adj1" fmla="val 24250"/>
              <a:gd name="adj2" fmla="val 10059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100" name="Picture 6" descr="mráček">
            <a:extLst>
              <a:ext uri="{FF2B5EF4-FFF2-40B4-BE49-F238E27FC236}">
                <a16:creationId xmlns:a16="http://schemas.microsoft.com/office/drawing/2014/main" id="{616B34BA-AB6F-4492-8C7D-DE358DC9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5128" r="12199" b="13892"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>
            <a:extLst>
              <a:ext uri="{FF2B5EF4-FFF2-40B4-BE49-F238E27FC236}">
                <a16:creationId xmlns:a16="http://schemas.microsoft.com/office/drawing/2014/main" id="{F4BBA77B-9064-4F8F-9B6D-8F99B481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644900"/>
            <a:ext cx="3671887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8" name="WordArt 10">
            <a:extLst>
              <a:ext uri="{FF2B5EF4-FFF2-40B4-BE49-F238E27FC236}">
                <a16:creationId xmlns:a16="http://schemas.microsoft.com/office/drawing/2014/main" id="{D6D3CAA4-78EF-421C-96A3-EEA03F14D5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1628775"/>
            <a:ext cx="25241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1">
                  <a:gsLst>
                    <a:gs pos="0">
                      <a:srgbClr val="CC66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Boží láska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20A58ECB-F88A-4A82-9663-B3556411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3529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/>
              <a:t>Lidský hřích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7F2F8417-5C1A-4E59-9519-DF8A9158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92375"/>
            <a:ext cx="2160587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Kříž: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Nástroj zla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Zklamání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accent2"/>
                </a:solidFill>
              </a:rPr>
              <a:t>Pohoršení </a:t>
            </a:r>
          </a:p>
          <a:p>
            <a:pPr algn="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accent2"/>
                </a:solidFill>
              </a:rPr>
              <a:t>Gal 5,11</a:t>
            </a: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Potupy</a:t>
            </a:r>
          </a:p>
          <a:p>
            <a:pPr eaLnBrk="1" hangingPunct="1">
              <a:spcBef>
                <a:spcPct val="50000"/>
              </a:spcBef>
            </a:pPr>
            <a:endParaRPr lang="cs-CZ" altLang="cs-CZ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7" grpId="0" animBg="1"/>
      <p:bldP spid="7180" grpId="0"/>
      <p:bldP spid="7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B10F0F03-CF3C-4FE3-A59E-4E5DBA683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76875"/>
          <a:ext cx="92170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4" imgW="12215873" imgH="2768254" progId="Photoshop.Image.10">
                  <p:embed/>
                </p:oleObj>
              </mc:Choice>
              <mc:Fallback>
                <p:oleObj name="Image" r:id="rId4" imgW="12215873" imgH="276825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76875"/>
                        <a:ext cx="92170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AutoShape 3">
            <a:extLst>
              <a:ext uri="{FF2B5EF4-FFF2-40B4-BE49-F238E27FC236}">
                <a16:creationId xmlns:a16="http://schemas.microsoft.com/office/drawing/2014/main" id="{5614779E-3639-4C24-934C-662033AD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792163" cy="5832475"/>
          </a:xfrm>
          <a:prstGeom prst="downArrow">
            <a:avLst>
              <a:gd name="adj1" fmla="val 24250"/>
              <a:gd name="adj2" fmla="val 10059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4" descr="mráček">
            <a:extLst>
              <a:ext uri="{FF2B5EF4-FFF2-40B4-BE49-F238E27FC236}">
                <a16:creationId xmlns:a16="http://schemas.microsoft.com/office/drawing/2014/main" id="{D2CFA36E-8CBF-4731-9748-55665378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5128" r="12199" b="13892"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>
            <a:extLst>
              <a:ext uri="{FF2B5EF4-FFF2-40B4-BE49-F238E27FC236}">
                <a16:creationId xmlns:a16="http://schemas.microsoft.com/office/drawing/2014/main" id="{2D4AF4D7-7ABD-47F2-A21B-8D2C44FA3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708275"/>
            <a:ext cx="3671887" cy="2873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6" name="WordArt 6">
            <a:extLst>
              <a:ext uri="{FF2B5EF4-FFF2-40B4-BE49-F238E27FC236}">
                <a16:creationId xmlns:a16="http://schemas.microsoft.com/office/drawing/2014/main" id="{E98032CD-4C32-4C1D-8C66-BBF63F484D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1628775"/>
            <a:ext cx="25241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1">
                  <a:gsLst>
                    <a:gs pos="0">
                      <a:srgbClr val="CC66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Boží láska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BCD27EAD-FF10-498F-B385-61FB804D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35290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0000"/>
                </a:solidFill>
              </a:rPr>
              <a:t>Smrt a zmrtvýchvstání Ježíše Krista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DF59EF92-E6B3-493A-A242-1524A565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92375"/>
            <a:ext cx="2160587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accent2"/>
                </a:solidFill>
              </a:rPr>
              <a:t>Bůh proměňuje nástroj zla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accent2"/>
                </a:solidFill>
              </a:rPr>
              <a:t>na nástroj </a:t>
            </a:r>
            <a:r>
              <a:rPr lang="cs-CZ" altLang="cs-CZ" sz="3200" b="1">
                <a:solidFill>
                  <a:schemeClr val="accent2"/>
                </a:solidFill>
              </a:rPr>
              <a:t>NADĚJE</a:t>
            </a:r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solidFill>
                <a:schemeClr val="accent2"/>
              </a:solidFill>
            </a:endParaRPr>
          </a:p>
        </p:txBody>
      </p:sp>
      <p:graphicFrame>
        <p:nvGraphicFramePr>
          <p:cNvPr id="17419" name="Object 11">
            <a:extLst>
              <a:ext uri="{FF2B5EF4-FFF2-40B4-BE49-F238E27FC236}">
                <a16:creationId xmlns:a16="http://schemas.microsoft.com/office/drawing/2014/main" id="{54372175-1981-47E0-8501-78F8AE27D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2636838"/>
          <a:ext cx="259397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Image" r:id="rId7" imgW="8482540" imgH="9231746" progId="Photoshop.Image.10">
                  <p:embed/>
                </p:oleObj>
              </mc:Choice>
              <mc:Fallback>
                <p:oleObj name="Image" r:id="rId7" imgW="8482540" imgH="9231746" progId="Photoshop.Image.1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36838"/>
                        <a:ext cx="259397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EF1E0A57-26DF-4805-A482-7B55BEA31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476875"/>
          <a:ext cx="92170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Image" r:id="rId4" imgW="12215873" imgH="2768254" progId="Photoshop.Image.10">
                  <p:embed/>
                </p:oleObj>
              </mc:Choice>
              <mc:Fallback>
                <p:oleObj name="Image" r:id="rId4" imgW="12215873" imgH="276825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76875"/>
                        <a:ext cx="92170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AutoShape 3">
            <a:extLst>
              <a:ext uri="{FF2B5EF4-FFF2-40B4-BE49-F238E27FC236}">
                <a16:creationId xmlns:a16="http://schemas.microsoft.com/office/drawing/2014/main" id="{1E17A81D-8A98-4647-9922-843A1FF2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765175"/>
            <a:ext cx="792163" cy="5832475"/>
          </a:xfrm>
          <a:prstGeom prst="downArrow">
            <a:avLst>
              <a:gd name="adj1" fmla="val 24250"/>
              <a:gd name="adj2" fmla="val 10059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6148" name="Picture 4" descr="mráček">
            <a:extLst>
              <a:ext uri="{FF2B5EF4-FFF2-40B4-BE49-F238E27FC236}">
                <a16:creationId xmlns:a16="http://schemas.microsoft.com/office/drawing/2014/main" id="{044A958A-F0C3-46BB-B071-31D50629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5128" r="12199" b="13892"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B6959369-5B77-47B0-AFDD-1BAAE0A3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708275"/>
            <a:ext cx="3671887" cy="2873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150" name="WordArt 6">
            <a:extLst>
              <a:ext uri="{FF2B5EF4-FFF2-40B4-BE49-F238E27FC236}">
                <a16:creationId xmlns:a16="http://schemas.microsoft.com/office/drawing/2014/main" id="{FFE26650-D4B5-4C5F-9912-D716C1BABD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1628775"/>
            <a:ext cx="25241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gradFill rotWithShape="1">
                  <a:gsLst>
                    <a:gs pos="0">
                      <a:srgbClr val="CC66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Boží láska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483B0946-182B-4BE5-8F76-CE45324C1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9500"/>
            <a:ext cx="35290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rgbClr val="CC0000"/>
                </a:solidFill>
              </a:rPr>
              <a:t>J 3, 13-17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/>
              <a:t>J</a:t>
            </a:r>
            <a:r>
              <a:rPr lang="en-US" altLang="cs-CZ" sz="2400"/>
              <a:t>ako Mojžíš vyvýšil hada na poušti, tak musí být vyvýšen Syn člověka,  aby každý, kdo v něho věří, měl život věčný. </a:t>
            </a:r>
            <a:endParaRPr lang="cs-CZ" altLang="cs-CZ" sz="2400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B90913EB-1D4B-4DAD-80F2-5654406F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492375"/>
            <a:ext cx="2160587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</a:rPr>
              <a:t>J 12, 32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accent2"/>
                </a:solidFill>
              </a:rPr>
              <a:t>Až budu vyvýšen, potáhnu všechno </a:t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400" b="1">
                <a:solidFill>
                  <a:schemeClr val="accent2"/>
                </a:solidFill>
              </a:rPr>
              <a:t>k sobě</a:t>
            </a:r>
            <a:endParaRPr lang="cs-CZ" altLang="cs-CZ" sz="32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3200" b="1">
              <a:solidFill>
                <a:schemeClr val="accent2"/>
              </a:solidFill>
            </a:endParaRPr>
          </a:p>
        </p:txBody>
      </p:sp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E2BA8217-4627-4A37-BC5F-75FE82CE0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2636838"/>
          <a:ext cx="2593975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Image" r:id="rId7" imgW="8482540" imgH="9231746" progId="Photoshop.Image.10">
                  <p:embed/>
                </p:oleObj>
              </mc:Choice>
              <mc:Fallback>
                <p:oleObj name="Image" r:id="rId7" imgW="8482540" imgH="9231746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36838"/>
                        <a:ext cx="2593975" cy="282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112F87DF-E574-44DD-959F-59E1C0D5920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076700"/>
            <a:ext cx="6119812" cy="2160588"/>
            <a:chOff x="975" y="2568"/>
            <a:chExt cx="3855" cy="1361"/>
          </a:xfrm>
        </p:grpSpPr>
        <p:sp>
          <p:nvSpPr>
            <p:cNvPr id="6155" name="Line 10">
              <a:extLst>
                <a:ext uri="{FF2B5EF4-FFF2-40B4-BE49-F238E27FC236}">
                  <a16:creationId xmlns:a16="http://schemas.microsoft.com/office/drawing/2014/main" id="{D0697E4C-A234-4CAA-A016-A721C8877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521"/>
              <a:ext cx="317" cy="317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6" name="Line 11">
              <a:extLst>
                <a:ext uri="{FF2B5EF4-FFF2-40B4-BE49-F238E27FC236}">
                  <a16:creationId xmlns:a16="http://schemas.microsoft.com/office/drawing/2014/main" id="{75FC445A-8910-40CE-971A-452F82D7A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" y="3339"/>
              <a:ext cx="318" cy="499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7" name="Line 12">
              <a:extLst>
                <a:ext uri="{FF2B5EF4-FFF2-40B4-BE49-F238E27FC236}">
                  <a16:creationId xmlns:a16="http://schemas.microsoft.com/office/drawing/2014/main" id="{A6C6A2DD-A22D-4B04-B660-86571F2E1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3158"/>
              <a:ext cx="409" cy="726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8" name="Line 13">
              <a:extLst>
                <a:ext uri="{FF2B5EF4-FFF2-40B4-BE49-F238E27FC236}">
                  <a16:creationId xmlns:a16="http://schemas.microsoft.com/office/drawing/2014/main" id="{BFEA72DD-CC03-44F4-A696-016CA81E6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750"/>
              <a:ext cx="317" cy="1088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9" name="Line 14">
              <a:extLst>
                <a:ext uri="{FF2B5EF4-FFF2-40B4-BE49-F238E27FC236}">
                  <a16:creationId xmlns:a16="http://schemas.microsoft.com/office/drawing/2014/main" id="{50041686-DF3D-45B1-9F74-514A7CF9F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3" y="2568"/>
              <a:ext cx="272" cy="118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0" name="Line 15">
              <a:extLst>
                <a:ext uri="{FF2B5EF4-FFF2-40B4-BE49-F238E27FC236}">
                  <a16:creationId xmlns:a16="http://schemas.microsoft.com/office/drawing/2014/main" id="{225242FC-BF2B-42F4-8652-41189D0D4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0" y="3067"/>
              <a:ext cx="409" cy="681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1" name="Line 16">
              <a:extLst>
                <a:ext uri="{FF2B5EF4-FFF2-40B4-BE49-F238E27FC236}">
                  <a16:creationId xmlns:a16="http://schemas.microsoft.com/office/drawing/2014/main" id="{B3CCD9EE-0D04-487E-99A0-A803E313C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8" y="2931"/>
              <a:ext cx="590" cy="953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62" name="Line 17">
              <a:extLst>
                <a:ext uri="{FF2B5EF4-FFF2-40B4-BE49-F238E27FC236}">
                  <a16:creationId xmlns:a16="http://schemas.microsoft.com/office/drawing/2014/main" id="{3CB6DB25-B961-459C-9DAB-7E436E7A8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68" y="3566"/>
              <a:ext cx="362" cy="363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 descr="Papírový pytlík">
            <a:extLst>
              <a:ext uri="{FF2B5EF4-FFF2-40B4-BE49-F238E27FC236}">
                <a16:creationId xmlns:a16="http://schemas.microsoft.com/office/drawing/2014/main" id="{2A6C1953-7A82-498D-92A7-473D77F015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2781300"/>
            <a:ext cx="49688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Znamení smíření</a:t>
            </a:r>
          </a:p>
        </p:txBody>
      </p:sp>
      <p:sp>
        <p:nvSpPr>
          <p:cNvPr id="7171" name="Text Box 7">
            <a:extLst>
              <a:ext uri="{FF2B5EF4-FFF2-40B4-BE49-F238E27FC236}">
                <a16:creationId xmlns:a16="http://schemas.microsoft.com/office/drawing/2014/main" id="{3E4EBA1A-B997-4CAE-B5DF-3B78363F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005263"/>
            <a:ext cx="532765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3300"/>
                </a:solidFill>
              </a:rPr>
              <a:t>Kol 1, 20-21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… </a:t>
            </a:r>
            <a:r>
              <a:rPr lang="en-US" altLang="cs-CZ" sz="2400" b="1"/>
              <a:t>aby skrze něho a v něm bylo smířeno všechno, co jest, jak </a:t>
            </a:r>
            <a:br>
              <a:rPr lang="cs-CZ" altLang="cs-CZ" sz="2400" b="1"/>
            </a:br>
            <a:r>
              <a:rPr lang="en-US" altLang="cs-CZ" sz="2400" b="1"/>
              <a:t>na zemi, tak v nebesích - protože smíření přinesla jeho oběť na kříži.</a:t>
            </a:r>
            <a:r>
              <a:rPr lang="en-US" altLang="cs-CZ"/>
              <a:t> </a:t>
            </a:r>
            <a:endParaRPr lang="cs-CZ" altLang="cs-CZ"/>
          </a:p>
        </p:txBody>
      </p:sp>
      <p:sp>
        <p:nvSpPr>
          <p:cNvPr id="22536" name="Oval 8">
            <a:extLst>
              <a:ext uri="{FF2B5EF4-FFF2-40B4-BE49-F238E27FC236}">
                <a16:creationId xmlns:a16="http://schemas.microsoft.com/office/drawing/2014/main" id="{66B44A90-CD2A-4154-B178-DD12E046F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0338"/>
            <a:ext cx="6911975" cy="6697662"/>
          </a:xfrm>
          <a:prstGeom prst="ellipse">
            <a:avLst/>
          </a:prstGeom>
          <a:noFill/>
          <a:ln w="762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173" name="Picture 5" descr="KŘÍŽ">
            <a:extLst>
              <a:ext uri="{FF2B5EF4-FFF2-40B4-BE49-F238E27FC236}">
                <a16:creationId xmlns:a16="http://schemas.microsoft.com/office/drawing/2014/main" id="{F04973F5-5D15-48BB-85FC-76C606BC156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3903662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>
            <a:extLst>
              <a:ext uri="{FF2B5EF4-FFF2-40B4-BE49-F238E27FC236}">
                <a16:creationId xmlns:a16="http://schemas.microsoft.com/office/drawing/2014/main" id="{04BEABAE-A1FB-45E6-81A3-9AD46E00D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2952750" cy="3024188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195" name="Picture 2" descr="KŘÍŽ">
            <a:extLst>
              <a:ext uri="{FF2B5EF4-FFF2-40B4-BE49-F238E27FC236}">
                <a16:creationId xmlns:a16="http://schemas.microsoft.com/office/drawing/2014/main" id="{212B89A6-B32C-4329-87AC-7D79AC8F2AD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4813"/>
            <a:ext cx="3903662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WordArt 3" descr="80%">
            <a:extLst>
              <a:ext uri="{FF2B5EF4-FFF2-40B4-BE49-F238E27FC236}">
                <a16:creationId xmlns:a16="http://schemas.microsoft.com/office/drawing/2014/main" id="{CADFE739-FA2C-4702-A689-06061DED9C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2636838"/>
            <a:ext cx="5705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pct80">
                  <a:fgClr>
                    <a:srgbClr val="00008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Kříž je mocí moudrých: </a:t>
            </a:r>
          </a:p>
          <a:p>
            <a:pPr algn="ctr"/>
            <a:r>
              <a:rPr lang="cs-CZ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pct80">
                  <a:fgClr>
                    <a:srgbClr val="00008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relativizuje moudrost mocných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613469C8-E58E-4DB1-B809-F0859FA7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292600"/>
            <a:ext cx="53276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accent2"/>
                </a:solidFill>
              </a:rPr>
              <a:t>1 Kor 1,18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400" b="1"/>
              <a:t>Slovo o kříži je bláznovstvím těm, kdo jsou na cestě k záhubě; nám, kteří jdeme ke spáse, je mocí Boží. </a:t>
            </a: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ŘÍŽ">
            <a:extLst>
              <a:ext uri="{FF2B5EF4-FFF2-40B4-BE49-F238E27FC236}">
                <a16:creationId xmlns:a16="http://schemas.microsoft.com/office/drawing/2014/main" id="{F43069F3-801A-439B-8C87-68CEC48DBC11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4813"/>
            <a:ext cx="3903662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459FCD93-5658-4C09-B875-88E284DD9F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2636838"/>
            <a:ext cx="53276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Znamení vysvobození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73F4445-2D42-42B6-80DA-4902566F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292600"/>
            <a:ext cx="53276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FF0066"/>
                </a:solidFill>
              </a:rPr>
              <a:t>1 Pe 2, 24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Vzal naše hříchy na kříž, abychom zemřeli hříchům a byli živi spravedlnosti.</a:t>
            </a:r>
            <a:r>
              <a:rPr lang="en-US" altLang="cs-CZ" sz="2400" b="1"/>
              <a:t> </a:t>
            </a:r>
            <a:endParaRPr lang="cs-CZ" altLang="cs-CZ" sz="2400" b="1"/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id="{2C026499-123C-4047-9544-1094C8C32C6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149725"/>
            <a:ext cx="2519362" cy="2303463"/>
            <a:chOff x="975" y="2568"/>
            <a:chExt cx="3855" cy="1361"/>
          </a:xfrm>
        </p:grpSpPr>
        <p:sp>
          <p:nvSpPr>
            <p:cNvPr id="9222" name="Line 6">
              <a:extLst>
                <a:ext uri="{FF2B5EF4-FFF2-40B4-BE49-F238E27FC236}">
                  <a16:creationId xmlns:a16="http://schemas.microsoft.com/office/drawing/2014/main" id="{39670315-7E01-413E-BDEA-61BA812E7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521"/>
              <a:ext cx="317" cy="317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85153891-B642-4AF7-B6AA-9523E8938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" y="3339"/>
              <a:ext cx="318" cy="499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EDD02CDB-A466-4DB3-94CC-0AB665653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1" y="3158"/>
              <a:ext cx="409" cy="726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5" name="Line 9">
              <a:extLst>
                <a:ext uri="{FF2B5EF4-FFF2-40B4-BE49-F238E27FC236}">
                  <a16:creationId xmlns:a16="http://schemas.microsoft.com/office/drawing/2014/main" id="{8EBFB38B-33D5-4153-B9EA-DF3395400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750"/>
              <a:ext cx="317" cy="1088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6" name="Line 10">
              <a:extLst>
                <a:ext uri="{FF2B5EF4-FFF2-40B4-BE49-F238E27FC236}">
                  <a16:creationId xmlns:a16="http://schemas.microsoft.com/office/drawing/2014/main" id="{89439857-B12F-48B6-BFBF-BB983F005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3" y="2568"/>
              <a:ext cx="272" cy="118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7" name="Line 11">
              <a:extLst>
                <a:ext uri="{FF2B5EF4-FFF2-40B4-BE49-F238E27FC236}">
                  <a16:creationId xmlns:a16="http://schemas.microsoft.com/office/drawing/2014/main" id="{F38467A7-174D-4119-8344-AA6C9CB60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0" y="3067"/>
              <a:ext cx="409" cy="681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8" name="Line 12">
              <a:extLst>
                <a:ext uri="{FF2B5EF4-FFF2-40B4-BE49-F238E27FC236}">
                  <a16:creationId xmlns:a16="http://schemas.microsoft.com/office/drawing/2014/main" id="{1C5DEEE0-9500-4C5D-B191-B15F35DCF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8" y="2931"/>
              <a:ext cx="590" cy="953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1FBA0503-25EA-4125-8366-A031B2D85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68" y="3566"/>
              <a:ext cx="362" cy="363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ŘÍŽ">
            <a:extLst>
              <a:ext uri="{FF2B5EF4-FFF2-40B4-BE49-F238E27FC236}">
                <a16:creationId xmlns:a16="http://schemas.microsoft.com/office/drawing/2014/main" id="{26AEB9FC-685B-4F94-878E-D8FC45E4DABA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903663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WordArt 3" descr="75%">
            <a:extLst>
              <a:ext uri="{FF2B5EF4-FFF2-40B4-BE49-F238E27FC236}">
                <a16:creationId xmlns:a16="http://schemas.microsoft.com/office/drawing/2014/main" id="{3519AEBD-83DA-450A-A417-DC654D4CE7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5327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pattFill prst="pct75">
                  <a:fgClr>
                    <a:srgbClr val="FF66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Znamení usmíření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5C30A4A-39CD-4DA0-9A32-58285C7C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500438"/>
            <a:ext cx="532765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CC6600"/>
                </a:solidFill>
              </a:rPr>
              <a:t>Ef 2, 14 - 15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400" b="1"/>
              <a:t>V něm je náš mír, on dvojí spojil </a:t>
            </a:r>
            <a:br>
              <a:rPr lang="cs-CZ" altLang="cs-CZ" sz="2400" b="1"/>
            </a:br>
            <a:r>
              <a:rPr lang="en-US" altLang="cs-CZ" sz="2400" b="1"/>
              <a:t>v jedno, když zbořil zeď, která rozděluje a působí svár. Svou obětí odstranil  zákon ustanovení a předpisů, aby z těch dvou, z žida </a:t>
            </a:r>
            <a:br>
              <a:rPr lang="cs-CZ" altLang="cs-CZ" sz="2400" b="1"/>
            </a:br>
            <a:r>
              <a:rPr lang="en-US" altLang="cs-CZ" sz="2400" b="1"/>
              <a:t>i pohana, stvořil jednoho nového člověka, a tak nastolil mír. </a:t>
            </a:r>
            <a:endParaRPr lang="cs-CZ" altLang="cs-CZ" sz="2400" b="1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BEC2CB76-8042-47A7-A59C-CC6095FB2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1638" y="2924175"/>
            <a:ext cx="4681537" cy="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AF46EB0D-00DA-485C-A0BE-C1A2893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924175"/>
            <a:ext cx="611188" cy="0"/>
          </a:xfrm>
          <a:prstGeom prst="line">
            <a:avLst/>
          </a:prstGeom>
          <a:noFill/>
          <a:ln w="76200">
            <a:solidFill>
              <a:srgbClr val="CC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9B1152F85EAD49A74D785B8ED09E36" ma:contentTypeVersion="10" ma:contentTypeDescription="Vytvoří nový dokument" ma:contentTypeScope="" ma:versionID="6ea6336000c8bef0b80884d5e432d9de">
  <xsd:schema xmlns:xsd="http://www.w3.org/2001/XMLSchema" xmlns:xs="http://www.w3.org/2001/XMLSchema" xmlns:p="http://schemas.microsoft.com/office/2006/metadata/properties" xmlns:ns2="f02b35e1-6b27-4240-aeab-540c1bf68600" targetNamespace="http://schemas.microsoft.com/office/2006/metadata/properties" ma:root="true" ma:fieldsID="57eac1586058f96959ef7fa357ff2e64" ns2:_="">
    <xsd:import namespace="f02b35e1-6b27-4240-aeab-540c1bf686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b35e1-6b27-4240-aeab-540c1bf68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6B4E5A-BF6F-429F-BCC3-880E6DA8C6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A42AB7-EFAE-454C-BF52-3EE3951C2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b35e1-6b27-4240-aeab-540c1bf68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316</Words>
  <Application>Microsoft Office PowerPoint</Application>
  <PresentationFormat>Předvádění na obrazovce (4:3)</PresentationFormat>
  <Paragraphs>53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Katechetické a pedagogické centrum</dc:creator>
  <cp:lastModifiedBy>josef</cp:lastModifiedBy>
  <cp:revision>30</cp:revision>
  <dcterms:created xsi:type="dcterms:W3CDTF">2010-07-22T14:55:17Z</dcterms:created>
  <dcterms:modified xsi:type="dcterms:W3CDTF">2021-03-10T17:46:14Z</dcterms:modified>
</cp:coreProperties>
</file>