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0"/>
  </p:notesMasterIdLst>
  <p:sldIdLst>
    <p:sldId id="256" r:id="rId2"/>
    <p:sldId id="259" r:id="rId3"/>
    <p:sldId id="257" r:id="rId4"/>
    <p:sldId id="258" r:id="rId5"/>
    <p:sldId id="260" r:id="rId6"/>
    <p:sldId id="267" r:id="rId7"/>
    <p:sldId id="281" r:id="rId8"/>
    <p:sldId id="269" r:id="rId9"/>
    <p:sldId id="272" r:id="rId10"/>
    <p:sldId id="273" r:id="rId11"/>
    <p:sldId id="274" r:id="rId12"/>
    <p:sldId id="275" r:id="rId13"/>
    <p:sldId id="276" r:id="rId14"/>
    <p:sldId id="282" r:id="rId15"/>
    <p:sldId id="277" r:id="rId16"/>
    <p:sldId id="278" r:id="rId17"/>
    <p:sldId id="279" r:id="rId18"/>
    <p:sldId id="28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051D8-D17E-40AA-9177-BD2A5A6E75B5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0A377-C480-4002-A319-314B25E84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525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Tady</a:t>
            </a:r>
            <a:r>
              <a:rPr lang="cs-CZ" baseline="0" dirty="0" smtClean="0"/>
              <a:t> je místo pro praktickou část. Každý sám za sebe by mohl vzít program, na kterém pracuje nebo který zná a formulovat si v něm své cíle. Pokud tam jsou uvedeny nevadí – může pracovat s nimi nebo podle své potřeby změnit. Poté si vybere tři hlavní cíle. </a:t>
            </a:r>
          </a:p>
          <a:p>
            <a:r>
              <a:rPr lang="cs-CZ" sz="1200" dirty="0" smtClean="0"/>
              <a:t>Ke</a:t>
            </a:r>
            <a:r>
              <a:rPr lang="cs-CZ" sz="1200" baseline="0" dirty="0" smtClean="0"/>
              <a:t> t</a:t>
            </a:r>
            <a:r>
              <a:rPr lang="cs-CZ" sz="1200" dirty="0" smtClean="0"/>
              <a:t>řem nejdůležitějším cílům pak</a:t>
            </a:r>
            <a:r>
              <a:rPr lang="cs-CZ" sz="1200" baseline="0" dirty="0" smtClean="0"/>
              <a:t> najde </a:t>
            </a:r>
            <a:r>
              <a:rPr lang="cs-CZ" sz="1200" dirty="0" smtClean="0"/>
              <a:t>místa v programu  či vlastnosti celého programu, které tyto cíle nejvíce naplňují, resp. nejvíce podporují jejich naplnění.</a:t>
            </a:r>
          </a:p>
          <a:p>
            <a:pPr marL="4572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1A4855"/>
              </a:buClr>
              <a:buSzPts val="2300"/>
              <a:buNone/>
            </a:pPr>
            <a:r>
              <a:rPr lang="cs-CZ" sz="1200" dirty="0" smtClean="0"/>
              <a:t>Zamyslí se, jaké efekty či dopady ještě program má.</a:t>
            </a:r>
            <a:r>
              <a:rPr lang="cs-CZ" sz="1200" baseline="0" dirty="0" smtClean="0"/>
              <a:t> </a:t>
            </a:r>
            <a:r>
              <a:rPr lang="cs-CZ" sz="1200" dirty="0" smtClean="0"/>
              <a:t>V</a:t>
            </a:r>
            <a:r>
              <a:rPr lang="cs-CZ" sz="1200" baseline="0" dirty="0" smtClean="0"/>
              <a:t> programu se </a:t>
            </a:r>
            <a:r>
              <a:rPr lang="cs-CZ" sz="1200" dirty="0" smtClean="0"/>
              <a:t>mohou dít i další přínosné věci, na které primárně nemíří, ale program je svým charakterem podporuje.</a:t>
            </a:r>
          </a:p>
          <a:p>
            <a:pPr marL="4572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1A4855"/>
              </a:buClr>
              <a:buSzPts val="2300"/>
              <a:buNone/>
            </a:pPr>
            <a:r>
              <a:rPr lang="cs-CZ" sz="1200" dirty="0" smtClean="0"/>
              <a:t>Na konci o programu ví:</a:t>
            </a:r>
          </a:p>
          <a:p>
            <a:pPr marL="560070" lvl="0" indent="-51435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1A4855"/>
              </a:buClr>
              <a:buSzPts val="2000"/>
              <a:buFont typeface="Georgia"/>
              <a:buAutoNum type="romanUcPeriod"/>
            </a:pPr>
            <a:r>
              <a:rPr lang="cs-CZ" dirty="0" smtClean="0"/>
              <a:t>Jaké má hlavní cíle</a:t>
            </a:r>
          </a:p>
          <a:p>
            <a:pPr marL="560070" lvl="0" indent="-51435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1A4855"/>
              </a:buClr>
              <a:buSzPts val="2000"/>
              <a:buFont typeface="Georgia"/>
              <a:buAutoNum type="romanUcPeriod"/>
            </a:pPr>
            <a:r>
              <a:rPr lang="cs-CZ" dirty="0" smtClean="0"/>
              <a:t>Jak se těchto cílů dosahuje</a:t>
            </a:r>
          </a:p>
          <a:p>
            <a:pPr marL="560070" lvl="0" indent="-51435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1A4855"/>
              </a:buClr>
              <a:buSzPts val="2000"/>
              <a:buFont typeface="Georgia"/>
              <a:buAutoNum type="romanUcPeriod"/>
            </a:pPr>
            <a:r>
              <a:rPr lang="cs-CZ" dirty="0" smtClean="0"/>
              <a:t>Na jaké vedlejší cíle ještě míří</a:t>
            </a:r>
          </a:p>
          <a:p>
            <a:pPr marL="4572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1A4855"/>
              </a:buClr>
              <a:buSzPts val="2000"/>
              <a:buFont typeface="Georgia"/>
              <a:buNone/>
            </a:pPr>
            <a:endParaRPr lang="cs-CZ" dirty="0" smtClean="0"/>
          </a:p>
          <a:p>
            <a:pPr marL="4572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1A4855"/>
              </a:buClr>
              <a:buSzPts val="2000"/>
              <a:buFont typeface="Georgia"/>
              <a:buNone/>
            </a:pPr>
            <a:r>
              <a:rPr lang="cs-CZ" dirty="0" smtClean="0"/>
              <a:t>Pracovat</a:t>
            </a:r>
            <a:r>
              <a:rPr lang="cs-CZ" baseline="0" dirty="0" smtClean="0"/>
              <a:t> se může i ve skupinách. Můžeme mít připravený i konkrétní program, na kterém budeme touto cestou pracovat společně.</a:t>
            </a:r>
          </a:p>
          <a:p>
            <a:pPr marL="4572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1A4855"/>
              </a:buClr>
              <a:buSzPts val="2000"/>
              <a:buFont typeface="Georgia"/>
              <a:buNone/>
            </a:pPr>
            <a:r>
              <a:rPr lang="cs-CZ" baseline="0" dirty="0" smtClean="0"/>
              <a:t>Na konci po teoretické části reflexe by si mohlo pracovat ještě na konkrétních otázkách pro reflexi na daný program. </a:t>
            </a:r>
            <a:endParaRPr lang="cs-CZ" dirty="0" smtClean="0"/>
          </a:p>
          <a:p>
            <a:pPr marL="4572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1A4855"/>
              </a:buClr>
              <a:buSzPts val="2300"/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A377-C480-4002-A319-314B25E84F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0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Model poukazuje na propojení praxe s teorií, důraz</a:t>
            </a:r>
            <a:r>
              <a:rPr lang="cs-CZ" baseline="0" dirty="0" smtClean="0"/>
              <a:t> je kladen na praktické zkušenosti</a:t>
            </a:r>
            <a:endParaRPr lang="cs-CZ" dirty="0" smtClean="0"/>
          </a:p>
          <a:p>
            <a:r>
              <a:rPr lang="cs-CZ" dirty="0" smtClean="0"/>
              <a:t>2. Zpětný pohled na jednání – převyprávění Karkulky</a:t>
            </a:r>
          </a:p>
          <a:p>
            <a:r>
              <a:rPr lang="cs-CZ" dirty="0" smtClean="0"/>
              <a:t>3.Uvědomění si podstatných aspektů – Proč tam šla?</a:t>
            </a:r>
          </a:p>
          <a:p>
            <a:r>
              <a:rPr lang="cs-CZ" dirty="0" smtClean="0"/>
              <a:t>4. Vytvoření alternativních postupů jednání -  Až budu</a:t>
            </a:r>
            <a:r>
              <a:rPr lang="cs-CZ" baseline="0" dirty="0" smtClean="0"/>
              <a:t> něco dělat, nebudu dělat tohle. Jak můžu zkušenost obtisknout do svého života?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A377-C480-4002-A319-314B25E84FF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225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Podnětná</a:t>
            </a:r>
            <a:r>
              <a:rPr lang="cs-CZ" baseline="0" dirty="0" smtClean="0"/>
              <a:t> – aby měli chuť o ní přemýšlet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A377-C480-4002-A319-314B25E84FF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493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Kruh</a:t>
            </a:r>
            <a:r>
              <a:rPr lang="cs-CZ" baseline="0" dirty="0" smtClean="0"/>
              <a:t> – stejná pozice, všichni na sebe vidí</a:t>
            </a:r>
          </a:p>
          <a:p>
            <a:r>
              <a:rPr lang="cs-CZ" baseline="0" dirty="0" smtClean="0"/>
              <a:t>Prostor </a:t>
            </a:r>
            <a:r>
              <a:rPr lang="cs-CZ" baseline="0" dirty="0" err="1" smtClean="0"/>
              <a:t>por</a:t>
            </a:r>
            <a:r>
              <a:rPr lang="cs-CZ" baseline="0" dirty="0" smtClean="0"/>
              <a:t> všechny – neupřednostňuje jen některé účastníky, Když nikdo nemluví může </a:t>
            </a:r>
            <a:r>
              <a:rPr lang="cs-CZ" baseline="0" dirty="0" err="1" smtClean="0"/>
              <a:t>vyzva</a:t>
            </a:r>
            <a:r>
              <a:rPr lang="cs-CZ" baseline="0" dirty="0" smtClean="0"/>
              <a:t>: Honzíku, všimla jsem si, že jsi při této činnosti dělal tohle a tohle, jaké to bylo? Měl to někdo </a:t>
            </a:r>
            <a:r>
              <a:rPr lang="cs-CZ" baseline="0" dirty="0" err="1" smtClean="0"/>
              <a:t>podbně</a:t>
            </a:r>
            <a:r>
              <a:rPr lang="cs-CZ" baseline="0" dirty="0" smtClean="0"/>
              <a:t> jako Honzík?</a:t>
            </a:r>
          </a:p>
          <a:p>
            <a:r>
              <a:rPr lang="cs-CZ" baseline="0" dirty="0" smtClean="0"/>
              <a:t>Nehodnocení – reflexe není hodnocení, nic není špatně, nepodsouvá účastníkům svůj názor, hodnocení nechává na skupině, na dotaz po správném řešení situace vrací otázku do pléna</a:t>
            </a:r>
          </a:p>
          <a:p>
            <a:r>
              <a:rPr lang="cs-CZ" baseline="0" dirty="0" smtClean="0"/>
              <a:t>Schopnost řešit konflikty – předchází projevům nežádoucího chování, schopnost řešit konfliktní situace zprostředkovává jejich řešení</a:t>
            </a:r>
          </a:p>
          <a:p>
            <a:r>
              <a:rPr lang="cs-CZ" baseline="0" dirty="0" smtClean="0"/>
              <a:t>Vnímavost – rozvíjí linku reflexe podle potřeb účastníků, dá najevo projevy zájmu, stejné množství pozornosti všem, pozitivní, pochválí, vnímá naladění a atmosféru skupiny, všímá si stavu účastníků, psychiky jednotlivců, vnímá neverbální signály, přizpůsobí se věku skupiny,…</a:t>
            </a:r>
          </a:p>
          <a:p>
            <a:r>
              <a:rPr lang="cs-CZ" baseline="0" dirty="0" smtClean="0"/>
              <a:t>Projevení zájmu – udržujeme oční kontakt, projevujeme zájem – mírné naklonění směrem k mluvícímu , aktivně naslouchá, parafrázuje, rekapituluje, sumarizuje, MLČÍ, přijímá názor, pocity každého</a:t>
            </a:r>
          </a:p>
          <a:p>
            <a:r>
              <a:rPr lang="cs-CZ" baseline="0" dirty="0" smtClean="0"/>
              <a:t>Řízení reflexe – hovoří vždy jeden účastník, při překřičování zavede pořadník, efektivně pracuje s časem, udržuje </a:t>
            </a:r>
            <a:r>
              <a:rPr lang="cs-CZ" baseline="0" dirty="0" err="1" smtClean="0"/>
              <a:t>temtpo</a:t>
            </a:r>
            <a:r>
              <a:rPr lang="cs-CZ" baseline="0" dirty="0" smtClean="0"/>
              <a:t> a dynamiku, udrží vedoucího reflexe, umí zajistit klid dostatek času na reflexi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6DA97-E0E0-4EEF-A09E-85151FF0237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844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Až po chvíli se mohu ptát: Co je na té otázce špatně? Co se to teď děje?     </a:t>
            </a:r>
          </a:p>
          <a:p>
            <a:pPr marL="0" indent="0">
              <a:buNone/>
            </a:pPr>
            <a:r>
              <a:rPr lang="cs-CZ" dirty="0" smtClean="0"/>
              <a:t>    Já se vás na něco ptám a vy mě neodpovídáte?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A377-C480-4002-A319-314B25E84FF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0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04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7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713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65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2301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43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3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60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29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35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42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17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37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89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07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93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815EF-CEA4-49A9-A9B0-B2EE32DFF43C}" type="datetimeFigureOut">
              <a:rPr lang="cs-CZ" smtClean="0"/>
              <a:t>8.4.2021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1048E72-9322-4C46-BC67-919BEF0F9D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59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4">
                    <a:lumMod val="75000"/>
                  </a:schemeClr>
                </a:solidFill>
              </a:rPr>
              <a:t>REFLEXE</a:t>
            </a:r>
            <a:endParaRPr lang="cs-CZ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b="1" i="1" dirty="0" smtClean="0">
                <a:solidFill>
                  <a:srgbClr val="FF0000"/>
                </a:solidFill>
                <a:latin typeface="Segoe Script" panose="030B0504020000000003" pitchFamily="66" charset="0"/>
              </a:rPr>
              <a:t>Začni </a:t>
            </a:r>
            <a:r>
              <a:rPr lang="cs-CZ" sz="2800" b="1" i="1" dirty="0" smtClean="0">
                <a:solidFill>
                  <a:srgbClr val="FF0000"/>
                </a:solidFill>
                <a:latin typeface="Segoe Script" panose="030B0504020000000003" pitchFamily="66" charset="0"/>
                <a:cs typeface="MV Boli" panose="02000500030200090000" pitchFamily="2" charset="0"/>
              </a:rPr>
              <a:t>myšlenkou</a:t>
            </a:r>
            <a:r>
              <a:rPr lang="cs-CZ" sz="2800" b="1" i="1" dirty="0" smtClean="0">
                <a:solidFill>
                  <a:srgbClr val="FF0000"/>
                </a:solidFill>
                <a:latin typeface="Segoe Script" panose="030B0504020000000003" pitchFamily="66" charset="0"/>
              </a:rPr>
              <a:t> na konec</a:t>
            </a:r>
            <a:r>
              <a:rPr lang="cs-CZ" sz="2800" b="1" i="1" dirty="0" smtClean="0">
                <a:solidFill>
                  <a:srgbClr val="FF0000"/>
                </a:solidFill>
              </a:rPr>
              <a:t>.</a:t>
            </a:r>
          </a:p>
          <a:p>
            <a:pPr algn="r"/>
            <a:endParaRPr lang="cs-CZ" b="1" i="1" dirty="0" smtClean="0">
              <a:solidFill>
                <a:srgbClr val="FF0000"/>
              </a:solidFill>
            </a:endParaRPr>
          </a:p>
          <a:p>
            <a:pPr algn="r"/>
            <a:r>
              <a:rPr lang="cs-CZ" b="1" i="1" dirty="0" err="1" smtClean="0">
                <a:solidFill>
                  <a:srgbClr val="FF0000"/>
                </a:solidFill>
                <a:latin typeface="Segoe Script" panose="030B0504020000000003" pitchFamily="66" charset="0"/>
              </a:rPr>
              <a:t>Stephen</a:t>
            </a:r>
            <a:r>
              <a:rPr lang="cs-CZ" b="1" i="1" dirty="0" smtClean="0">
                <a:solidFill>
                  <a:srgbClr val="FF0000"/>
                </a:solidFill>
                <a:latin typeface="Segoe Script" panose="030B0504020000000003" pitchFamily="66" charset="0"/>
              </a:rPr>
              <a:t> R. </a:t>
            </a:r>
            <a:r>
              <a:rPr lang="cs-CZ" b="1" i="1" dirty="0" err="1" smtClean="0">
                <a:solidFill>
                  <a:srgbClr val="FF0000"/>
                </a:solidFill>
                <a:latin typeface="Segoe Script" panose="030B0504020000000003" pitchFamily="66" charset="0"/>
              </a:rPr>
              <a:t>Covey</a:t>
            </a:r>
            <a:endParaRPr lang="cs-CZ" b="1" i="1" dirty="0">
              <a:solidFill>
                <a:srgbClr val="FF0000"/>
              </a:solidFill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61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Průběh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Shrnutí všech částí a činností</a:t>
            </a:r>
          </a:p>
          <a:p>
            <a:endParaRPr lang="cs-CZ" sz="2000" dirty="0"/>
          </a:p>
          <a:p>
            <a:r>
              <a:rPr lang="cs-CZ" sz="2000" i="1" dirty="0" smtClean="0">
                <a:solidFill>
                  <a:srgbClr val="C00000"/>
                </a:solidFill>
              </a:rPr>
              <a:t>Popište, jak probíhala aktivita?</a:t>
            </a:r>
          </a:p>
          <a:p>
            <a:r>
              <a:rPr lang="cs-CZ" sz="2000" i="1" dirty="0" smtClean="0">
                <a:solidFill>
                  <a:srgbClr val="C00000"/>
                </a:solidFill>
              </a:rPr>
              <a:t>Stalo se něco neočekávaného?</a:t>
            </a:r>
          </a:p>
          <a:p>
            <a:r>
              <a:rPr lang="cs-CZ" sz="2000" i="1" dirty="0" smtClean="0">
                <a:solidFill>
                  <a:srgbClr val="C00000"/>
                </a:solidFill>
              </a:rPr>
              <a:t>Jaké byly rozhodující okamžiky – nejsilnější?</a:t>
            </a:r>
          </a:p>
          <a:p>
            <a:r>
              <a:rPr lang="cs-CZ" sz="2000" i="1" dirty="0" smtClean="0">
                <a:solidFill>
                  <a:srgbClr val="C00000"/>
                </a:solidFill>
              </a:rPr>
              <a:t>V co jste doufali, že se stane a nestalo se?</a:t>
            </a:r>
          </a:p>
          <a:p>
            <a:endParaRPr lang="cs-CZ" sz="3200" b="1" dirty="0" smtClean="0">
              <a:latin typeface="Segoe Print" panose="02000600000000000000" pitchFamily="2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11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Pocity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sz="2400" dirty="0" smtClean="0"/>
              <a:t>Zpracování emocí – probíhá učení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Vyjmenuj pět pocitů, které jsi zažíval?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Ve kterém momentě jste se cítili nejvíce/nejméně zapojeni?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Kdo si myslíš, že měl podobné pocity jako ty?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Kdy v životě jste zažili něco podobného?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Jak vám bylo, když jste dělali….?</a:t>
            </a:r>
          </a:p>
          <a:p>
            <a:endParaRPr lang="cs-CZ" sz="3200" b="1" i="1" dirty="0" smtClean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67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Poznatky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Obsah, informace</a:t>
            </a:r>
          </a:p>
          <a:p>
            <a:endParaRPr lang="cs-CZ" sz="2000" dirty="0" smtClean="0"/>
          </a:p>
          <a:p>
            <a:r>
              <a:rPr lang="cs-CZ" sz="2000" i="1" dirty="0" smtClean="0">
                <a:solidFill>
                  <a:srgbClr val="C00000"/>
                </a:solidFill>
              </a:rPr>
              <a:t>Bylo tu něco, co jste nevěděli, o čem jste do dnešního dne nepřemýšleli?</a:t>
            </a:r>
          </a:p>
          <a:p>
            <a:r>
              <a:rPr lang="cs-CZ" sz="2000" i="1" dirty="0" smtClean="0">
                <a:solidFill>
                  <a:srgbClr val="C00000"/>
                </a:solidFill>
              </a:rPr>
              <a:t>Co bylo nejcennější/nejzajímavější?</a:t>
            </a:r>
          </a:p>
          <a:p>
            <a:r>
              <a:rPr lang="cs-CZ" sz="2000" i="1" dirty="0" smtClean="0">
                <a:solidFill>
                  <a:srgbClr val="C00000"/>
                </a:solidFill>
              </a:rPr>
              <a:t>Co oceňujete na ostatních?</a:t>
            </a:r>
          </a:p>
          <a:p>
            <a:r>
              <a:rPr lang="cs-CZ" sz="2000" i="1" dirty="0" smtClean="0">
                <a:solidFill>
                  <a:srgbClr val="C00000"/>
                </a:solidFill>
              </a:rPr>
              <a:t>Co jste nalezli pro sebe? Vzkaz? Otázky? Řešení?</a:t>
            </a:r>
          </a:p>
          <a:p>
            <a:endParaRPr lang="cs-CZ" sz="3200" b="1" dirty="0" smtClean="0">
              <a:latin typeface="Segoe Print" panose="02000600000000000000" pitchFamily="2" charset="0"/>
            </a:endParaRPr>
          </a:p>
          <a:p>
            <a:endParaRPr lang="cs-CZ" sz="3200" b="1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33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Příležitosti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Přesah – do současnosti, do mého života</a:t>
            </a:r>
          </a:p>
          <a:p>
            <a:endParaRPr lang="cs-CZ" sz="2000" i="1" dirty="0"/>
          </a:p>
          <a:p>
            <a:r>
              <a:rPr lang="cs-CZ" sz="2000" i="1" dirty="0" smtClean="0">
                <a:solidFill>
                  <a:srgbClr val="C00000"/>
                </a:solidFill>
              </a:rPr>
              <a:t>Co si odnášíte z tohoto zážitku/setkání?</a:t>
            </a:r>
          </a:p>
          <a:p>
            <a:r>
              <a:rPr lang="cs-CZ" sz="2000" i="1" dirty="0" smtClean="0">
                <a:solidFill>
                  <a:srgbClr val="C00000"/>
                </a:solidFill>
              </a:rPr>
              <a:t>Vidíte souvislost s tím, co jsme dělali s něčím v dnešní době?</a:t>
            </a:r>
          </a:p>
          <a:p>
            <a:r>
              <a:rPr lang="cs-CZ" sz="2000" i="1" dirty="0" smtClean="0">
                <a:solidFill>
                  <a:srgbClr val="C00000"/>
                </a:solidFill>
              </a:rPr>
              <a:t>Myslíte si, že by se něco podobného mohlo stát i vám?</a:t>
            </a:r>
          </a:p>
          <a:p>
            <a:r>
              <a:rPr lang="cs-CZ" sz="2000" i="1" dirty="0" smtClean="0">
                <a:solidFill>
                  <a:srgbClr val="C00000"/>
                </a:solidFill>
              </a:rPr>
              <a:t>Co byste vzkázali ….?</a:t>
            </a:r>
            <a:endParaRPr lang="cs-CZ" sz="20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chemeClr val="accent4">
                    <a:lumMod val="75000"/>
                  </a:schemeClr>
                </a:solidFill>
              </a:rPr>
              <a:t>Dobrá otázka pro reflexi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Otevřená</a:t>
            </a:r>
          </a:p>
          <a:p>
            <a:r>
              <a:rPr lang="cs-CZ" sz="2000" dirty="0" smtClean="0"/>
              <a:t>Podnětná (přiměřeně náročná, výzva)</a:t>
            </a:r>
          </a:p>
          <a:p>
            <a:r>
              <a:rPr lang="cs-CZ" sz="2000" dirty="0" smtClean="0"/>
              <a:t>Smysluplná (vím, proč ji pokládám)</a:t>
            </a:r>
          </a:p>
          <a:p>
            <a:r>
              <a:rPr lang="cs-CZ" sz="2000" dirty="0" smtClean="0"/>
              <a:t>Jedinečná (není to varianta stejné otázky)</a:t>
            </a:r>
          </a:p>
          <a:p>
            <a:r>
              <a:rPr lang="cs-CZ" sz="2000" dirty="0" smtClean="0"/>
              <a:t>Logicky následující </a:t>
            </a:r>
            <a:r>
              <a:rPr lang="cs-CZ" sz="2000" dirty="0"/>
              <a:t>(</a:t>
            </a:r>
            <a:r>
              <a:rPr lang="cs-CZ" sz="2000" dirty="0" smtClean="0"/>
              <a:t>rozvíjející)</a:t>
            </a:r>
          </a:p>
          <a:p>
            <a:r>
              <a:rPr lang="cs-CZ" sz="2000" dirty="0" smtClean="0"/>
              <a:t>Odpovídající situaci (dění na programu, aktuální atmosféře,…)</a:t>
            </a:r>
          </a:p>
          <a:p>
            <a:r>
              <a:rPr lang="cs-CZ" sz="2000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86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Minimalistická reflexe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</a:rPr>
              <a:t>Co?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(</a:t>
            </a:r>
            <a:r>
              <a:rPr lang="cs-CZ" sz="2000" dirty="0"/>
              <a:t>P</a:t>
            </a:r>
            <a:r>
              <a:rPr lang="cs-CZ" sz="2000" dirty="0" smtClean="0"/>
              <a:t>opis)</a:t>
            </a:r>
          </a:p>
          <a:p>
            <a:r>
              <a:rPr lang="cs-CZ" sz="2000" dirty="0" smtClean="0"/>
              <a:t>2. </a:t>
            </a:r>
            <a:r>
              <a:rPr lang="cs-CZ" sz="2000" b="1" dirty="0" smtClean="0"/>
              <a:t>Co ještě? </a:t>
            </a:r>
            <a:r>
              <a:rPr lang="cs-CZ" sz="2000" dirty="0" smtClean="0"/>
              <a:t>(Popis do hloubky)</a:t>
            </a:r>
          </a:p>
          <a:p>
            <a:r>
              <a:rPr lang="cs-CZ" sz="2000" dirty="0" smtClean="0"/>
              <a:t>3. </a:t>
            </a:r>
            <a:r>
              <a:rPr lang="cs-CZ" sz="2000" b="1" dirty="0" smtClean="0"/>
              <a:t>Co z toho? </a:t>
            </a:r>
            <a:r>
              <a:rPr lang="cs-CZ" sz="2000" dirty="0" smtClean="0"/>
              <a:t>(Co si z toho odnáším?)</a:t>
            </a:r>
          </a:p>
          <a:p>
            <a:r>
              <a:rPr lang="cs-CZ" sz="2000" dirty="0" smtClean="0"/>
              <a:t>4. </a:t>
            </a:r>
            <a:r>
              <a:rPr lang="cs-CZ" sz="2000" b="1" dirty="0" smtClean="0"/>
              <a:t>Co s tím? </a:t>
            </a:r>
            <a:r>
              <a:rPr lang="cs-CZ" sz="2000" dirty="0" smtClean="0"/>
              <a:t>(Co s tím dál?)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44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Vhodné podmínky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Kruh</a:t>
            </a:r>
          </a:p>
          <a:p>
            <a:r>
              <a:rPr lang="cs-CZ" sz="2000" dirty="0" smtClean="0"/>
              <a:t>Prostor pro všechny</a:t>
            </a:r>
          </a:p>
          <a:p>
            <a:r>
              <a:rPr lang="cs-CZ" sz="2000" dirty="0" smtClean="0"/>
              <a:t>Nehodnocení</a:t>
            </a:r>
          </a:p>
          <a:p>
            <a:r>
              <a:rPr lang="cs-CZ" sz="2000" dirty="0" smtClean="0"/>
              <a:t>Schopnost řešit konflikty</a:t>
            </a:r>
          </a:p>
          <a:p>
            <a:r>
              <a:rPr lang="cs-CZ" sz="2000" dirty="0" smtClean="0"/>
              <a:t>Vnímavost </a:t>
            </a:r>
          </a:p>
          <a:p>
            <a:r>
              <a:rPr lang="cs-CZ" sz="2000" dirty="0" smtClean="0"/>
              <a:t>Projevení zájmu</a:t>
            </a:r>
          </a:p>
          <a:p>
            <a:r>
              <a:rPr lang="cs-CZ" sz="2000" dirty="0" smtClean="0"/>
              <a:t>Řízení reflexe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79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Rady na konec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Vydržet ticho – ne vše se musí vyslovit, ticho neznamená, že se v hlavách nic neodehrává. </a:t>
            </a:r>
          </a:p>
          <a:p>
            <a:r>
              <a:rPr lang="cs-CZ" sz="2000" dirty="0" smtClean="0"/>
              <a:t>Zapisovat si dobré otázky, které se osvědčily. Vyrobit si zásobník dobrých otázek.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1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28756" y="4698805"/>
            <a:ext cx="8911687" cy="150949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Katechetické a pedagogické centrum Biskupství královéhradeckého © 2021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69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Dobrá reflexe = dobré cíle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Co by se mělo stát s dětmi na konci?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Začít cílem ne tématem!</a:t>
            </a:r>
          </a:p>
          <a:p>
            <a:r>
              <a:rPr lang="cs-CZ" sz="2000" dirty="0" smtClean="0"/>
              <a:t>Co se s dětmi stalo? Jaké mají zážitky, posuny?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Cíl by měl být formulován z hlediska dětí.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 smtClean="0">
                <a:solidFill>
                  <a:srgbClr val="C00000"/>
                </a:solidFill>
              </a:rPr>
              <a:t>    Co by se mělo s dětmi stát? K jaké proměně dítěte by  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 smtClean="0">
                <a:solidFill>
                  <a:srgbClr val="C00000"/>
                </a:solidFill>
              </a:rPr>
              <a:t>    mělo dojít?</a:t>
            </a:r>
            <a:endParaRPr lang="cs-CZ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52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Hlavní cíle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cs typeface="Times New Roman" panose="02020603050405020304" pitchFamily="18" charset="0"/>
              </a:rPr>
              <a:t>Formulujte si cíle z pohledu dětí – co by se měly naučit, co by se mělo u nich změnit, co by jim to mělo přinést</a:t>
            </a:r>
          </a:p>
          <a:p>
            <a:r>
              <a:rPr lang="cs-CZ" sz="2000" dirty="0" smtClean="0">
                <a:cs typeface="Times New Roman" panose="02020603050405020304" pitchFamily="18" charset="0"/>
              </a:rPr>
              <a:t>Formulujte si cíle jako dostatečně konkrétní, aby bylo možné posoudit jejich ne/dosažení</a:t>
            </a:r>
          </a:p>
          <a:p>
            <a:r>
              <a:rPr lang="cs-CZ" sz="2000" dirty="0" smtClean="0">
                <a:cs typeface="Times New Roman" panose="02020603050405020304" pitchFamily="18" charset="0"/>
              </a:rPr>
              <a:t>Formulujte cíl tak, aby byl dosažitelný v daném čase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    Příklad </a:t>
            </a:r>
            <a:r>
              <a:rPr lang="cs-CZ" sz="20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nedosažitelného cíle</a:t>
            </a:r>
            <a:r>
              <a:rPr lang="cs-CZ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: Děti změní svůj postoj k …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    Příklad </a:t>
            </a:r>
            <a:r>
              <a:rPr lang="cs-CZ" sz="20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neověřitelného</a:t>
            </a:r>
            <a:r>
              <a:rPr lang="cs-CZ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cíle</a:t>
            </a:r>
            <a:r>
              <a:rPr lang="cs-CZ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: Děti rozvinou svou sociální a    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   emoční inteligenci.</a:t>
            </a:r>
            <a:endParaRPr lang="cs-CZ" sz="2000" dirty="0" smtClean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cs-CZ" sz="2000" dirty="0" smtClean="0">
                <a:cs typeface="Times New Roman" panose="02020603050405020304" pitchFamily="18" charset="0"/>
              </a:rPr>
              <a:t>K hlavním cílům směřujte stavbu a charakter svého  programu</a:t>
            </a:r>
            <a:endParaRPr 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Vedlejší cíle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Během programu se mohou dít i další přínosné věci, na které primárně nemíříte, ale program je svým charakterem podporujete.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53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Reflexe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Jedním ze způsobů ověření cíle je </a:t>
            </a:r>
            <a:r>
              <a:rPr lang="cs-CZ" sz="2000" b="1" dirty="0" smtClean="0"/>
              <a:t>REFLEXE</a:t>
            </a:r>
          </a:p>
          <a:p>
            <a:r>
              <a:rPr lang="cs-CZ" sz="2000" dirty="0" smtClean="0"/>
              <a:t>Pro lektora je zpětnou vazbou</a:t>
            </a:r>
          </a:p>
          <a:p>
            <a:r>
              <a:rPr lang="cs-CZ" sz="2000" dirty="0" smtClean="0"/>
              <a:t>Cíl je důležitý pro dobrou reflexi  - musím vidět cíl, abych věděl, na co se ptát.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</a:t>
            </a:r>
            <a:r>
              <a:rPr lang="cs-CZ" sz="2000" dirty="0" smtClean="0">
                <a:solidFill>
                  <a:srgbClr val="C00000"/>
                </a:solidFill>
              </a:rPr>
              <a:t>Když nevím, kam chci dojít, snadno se cestou ztrácím</a:t>
            </a:r>
            <a:r>
              <a:rPr lang="cs-CZ" sz="2000" dirty="0" smtClean="0">
                <a:solidFill>
                  <a:srgbClr val="FF0000"/>
                </a:solidFill>
              </a:rPr>
              <a:t>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551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Co se děje při reflexi?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Co se děje v dětech a mezi nimi?</a:t>
            </a:r>
          </a:p>
          <a:p>
            <a:r>
              <a:rPr lang="cs-CZ" sz="2000" dirty="0" smtClean="0"/>
              <a:t>Co by se mělo v reflexi odehrávat  - v hlavách?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     - mezi vámi?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     - ve skupině?</a:t>
            </a:r>
          </a:p>
          <a:p>
            <a:r>
              <a:rPr lang="cs-CZ" sz="2000" dirty="0" smtClean="0"/>
              <a:t>Děti si uvědomí pocity, které zažívaly, pojmenují, co cítily, co se odehrávalo, jak jim v tom bylo?</a:t>
            </a:r>
          </a:p>
          <a:p>
            <a:r>
              <a:rPr lang="cs-CZ" sz="2000" dirty="0" smtClean="0"/>
              <a:t>Děti pojmenují, proč některé věci udělaly a co je překvapilo u ostatních?</a:t>
            </a:r>
          </a:p>
          <a:p>
            <a:r>
              <a:rPr lang="cs-CZ" sz="2000" dirty="0" smtClean="0"/>
              <a:t>Reflexe může rozklíčit některé věci, které mohly zůstat skryté.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772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K čemu je reflexe dobrá?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cs typeface="MV Boli" panose="02000500030200090000" pitchFamily="2" charset="0"/>
              </a:rPr>
              <a:t>Shrnutí – opakování</a:t>
            </a:r>
          </a:p>
          <a:p>
            <a:r>
              <a:rPr lang="cs-CZ" sz="2000" dirty="0" smtClean="0">
                <a:cs typeface="MV Boli" panose="02000500030200090000" pitchFamily="2" charset="0"/>
              </a:rPr>
              <a:t>Uvědomění si základních myšlenek</a:t>
            </a:r>
          </a:p>
          <a:p>
            <a:r>
              <a:rPr lang="cs-CZ" sz="2000" dirty="0" smtClean="0">
                <a:cs typeface="MV Boli" panose="02000500030200090000" pitchFamily="2" charset="0"/>
              </a:rPr>
              <a:t>Dosažení vytyčených cílů – pro lektora</a:t>
            </a:r>
          </a:p>
          <a:p>
            <a:r>
              <a:rPr lang="cs-CZ" sz="2000" dirty="0" smtClean="0">
                <a:cs typeface="MV Boli" panose="02000500030200090000" pitchFamily="2" charset="0"/>
              </a:rPr>
              <a:t>Zpětná vazba - pro lektora</a:t>
            </a:r>
          </a:p>
          <a:p>
            <a:r>
              <a:rPr lang="cs-CZ" sz="2000" dirty="0" smtClean="0">
                <a:cs typeface="MV Boli" panose="02000500030200090000" pitchFamily="2" charset="0"/>
              </a:rPr>
              <a:t>Schopnost hovořit o svých pocitech a názorech</a:t>
            </a:r>
          </a:p>
          <a:p>
            <a:r>
              <a:rPr lang="cs-CZ" sz="2000" dirty="0" smtClean="0">
                <a:cs typeface="MV Boli" panose="02000500030200090000" pitchFamily="2" charset="0"/>
              </a:rPr>
              <a:t>Naslouchat</a:t>
            </a:r>
          </a:p>
          <a:p>
            <a:r>
              <a:rPr lang="cs-CZ" sz="2000" dirty="0" smtClean="0">
                <a:cs typeface="MV Boli" panose="02000500030200090000" pitchFamily="2" charset="0"/>
              </a:rPr>
              <a:t>Hledání paralel s vlastním životem </a:t>
            </a:r>
          </a:p>
          <a:p>
            <a:r>
              <a:rPr lang="cs-CZ" sz="2000" dirty="0" smtClean="0">
                <a:cs typeface="MV Boli" panose="02000500030200090000" pitchFamily="2" charset="0"/>
              </a:rPr>
              <a:t>Posilování klimatu třídy</a:t>
            </a:r>
          </a:p>
          <a:p>
            <a:endParaRPr lang="cs-CZ" sz="3200" b="1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61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5194"/>
          </a:xfrm>
        </p:spPr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Reflexe zkušenosti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774" y="1408176"/>
            <a:ext cx="7767226" cy="4526280"/>
          </a:xfrm>
        </p:spPr>
      </p:pic>
    </p:spTree>
    <p:extLst>
      <p:ext uri="{BB962C8B-B14F-4D97-AF65-F5344CB8AC3E}">
        <p14:creationId xmlns:p14="http://schemas.microsoft.com/office/powerpoint/2010/main" val="151116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486087"/>
            <a:ext cx="8911687" cy="1280890"/>
          </a:xfrm>
        </p:spPr>
        <p:txBody>
          <a:bodyPr/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Fáze řízené reflexe – 4P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cs typeface="MV Boli" panose="02000500030200090000" pitchFamily="2" charset="0"/>
              </a:rPr>
              <a:t>Průběh</a:t>
            </a:r>
          </a:p>
          <a:p>
            <a:r>
              <a:rPr lang="cs-CZ" sz="2800" b="1" dirty="0" smtClean="0">
                <a:cs typeface="MV Boli" panose="02000500030200090000" pitchFamily="2" charset="0"/>
              </a:rPr>
              <a:t>Pocity</a:t>
            </a:r>
          </a:p>
          <a:p>
            <a:r>
              <a:rPr lang="cs-CZ" sz="2800" b="1" dirty="0" smtClean="0">
                <a:cs typeface="MV Boli" panose="02000500030200090000" pitchFamily="2" charset="0"/>
              </a:rPr>
              <a:t>Poznatky </a:t>
            </a:r>
          </a:p>
          <a:p>
            <a:r>
              <a:rPr lang="cs-CZ" sz="2800" b="1" dirty="0" smtClean="0">
                <a:cs typeface="MV Boli" panose="02000500030200090000" pitchFamily="2" charset="0"/>
              </a:rPr>
              <a:t>Příležitosti</a:t>
            </a:r>
          </a:p>
          <a:p>
            <a:endParaRPr lang="cs-CZ" sz="3200" b="1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6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406</TotalTime>
  <Words>1168</Words>
  <Application>Microsoft Office PowerPoint</Application>
  <PresentationFormat>Širokoúhlá obrazovka</PresentationFormat>
  <Paragraphs>142</Paragraphs>
  <Slides>18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9" baseType="lpstr">
      <vt:lpstr>Arial</vt:lpstr>
      <vt:lpstr>Calibri</vt:lpstr>
      <vt:lpstr>Century Gothic</vt:lpstr>
      <vt:lpstr>Georgia</vt:lpstr>
      <vt:lpstr>Ink Free</vt:lpstr>
      <vt:lpstr>MV Boli</vt:lpstr>
      <vt:lpstr>Segoe Print</vt:lpstr>
      <vt:lpstr>Segoe Script</vt:lpstr>
      <vt:lpstr>Times New Roman</vt:lpstr>
      <vt:lpstr>Wingdings 3</vt:lpstr>
      <vt:lpstr>Stébla</vt:lpstr>
      <vt:lpstr>REFLEXE</vt:lpstr>
      <vt:lpstr>Dobrá reflexe = dobré cíle</vt:lpstr>
      <vt:lpstr>Hlavní cíle</vt:lpstr>
      <vt:lpstr>Vedlejší cíle</vt:lpstr>
      <vt:lpstr>Reflexe</vt:lpstr>
      <vt:lpstr>Co se děje při reflexi?</vt:lpstr>
      <vt:lpstr>K čemu je reflexe dobrá?</vt:lpstr>
      <vt:lpstr>Reflexe zkušenosti</vt:lpstr>
      <vt:lpstr>Fáze řízené reflexe – 4P</vt:lpstr>
      <vt:lpstr>Průběh</vt:lpstr>
      <vt:lpstr>Pocity</vt:lpstr>
      <vt:lpstr>Poznatky</vt:lpstr>
      <vt:lpstr>Příležitosti</vt:lpstr>
      <vt:lpstr>Dobrá otázka pro reflexi  </vt:lpstr>
      <vt:lpstr>Minimalistická reflexe</vt:lpstr>
      <vt:lpstr>Vhodné podmínky</vt:lpstr>
      <vt:lpstr>Rady na konec </vt:lpstr>
      <vt:lpstr>Katechetické a pedagogické centrum Biskupství královéhradeckého © 2021 </vt:lpstr>
    </vt:vector>
  </TitlesOfParts>
  <Company>Biskupstvi kralovehradecke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Čiperová Iva Bc.</dc:creator>
  <cp:lastModifiedBy>Čiperová Iva Bc.</cp:lastModifiedBy>
  <cp:revision>28</cp:revision>
  <dcterms:created xsi:type="dcterms:W3CDTF">2021-01-07T20:33:02Z</dcterms:created>
  <dcterms:modified xsi:type="dcterms:W3CDTF">2021-04-08T12:11:50Z</dcterms:modified>
</cp:coreProperties>
</file>